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6" r:id="rId2"/>
    <p:sldMasterId id="2147483839" r:id="rId3"/>
    <p:sldMasterId id="2147483870" r:id="rId4"/>
    <p:sldMasterId id="2147483896" r:id="rId5"/>
    <p:sldMasterId id="2147483910" r:id="rId6"/>
  </p:sldMasterIdLst>
  <p:notesMasterIdLst>
    <p:notesMasterId r:id="rId64"/>
  </p:notesMasterIdLst>
  <p:handoutMasterIdLst>
    <p:handoutMasterId r:id="rId65"/>
  </p:handoutMasterIdLst>
  <p:sldIdLst>
    <p:sldId id="257" r:id="rId7"/>
    <p:sldId id="282" r:id="rId8"/>
    <p:sldId id="1360" r:id="rId9"/>
    <p:sldId id="263" r:id="rId10"/>
    <p:sldId id="264" r:id="rId11"/>
    <p:sldId id="297" r:id="rId12"/>
    <p:sldId id="471" r:id="rId13"/>
    <p:sldId id="347" r:id="rId14"/>
    <p:sldId id="333" r:id="rId15"/>
    <p:sldId id="348" r:id="rId16"/>
    <p:sldId id="353" r:id="rId17"/>
    <p:sldId id="352" r:id="rId18"/>
    <p:sldId id="1362" r:id="rId19"/>
    <p:sldId id="344" r:id="rId20"/>
    <p:sldId id="346" r:id="rId21"/>
    <p:sldId id="334" r:id="rId22"/>
    <p:sldId id="335" r:id="rId23"/>
    <p:sldId id="336" r:id="rId24"/>
    <p:sldId id="337" r:id="rId25"/>
    <p:sldId id="338" r:id="rId26"/>
    <p:sldId id="339" r:id="rId27"/>
    <p:sldId id="340" r:id="rId28"/>
    <p:sldId id="341" r:id="rId29"/>
    <p:sldId id="343" r:id="rId30"/>
    <p:sldId id="349" r:id="rId31"/>
    <p:sldId id="298" r:id="rId32"/>
    <p:sldId id="277" r:id="rId33"/>
    <p:sldId id="1095" r:id="rId34"/>
    <p:sldId id="299" r:id="rId35"/>
    <p:sldId id="330" r:id="rId36"/>
    <p:sldId id="1365" r:id="rId37"/>
    <p:sldId id="1364" r:id="rId38"/>
    <p:sldId id="1366" r:id="rId39"/>
    <p:sldId id="1367" r:id="rId40"/>
    <p:sldId id="1368" r:id="rId41"/>
    <p:sldId id="260" r:id="rId42"/>
    <p:sldId id="466" r:id="rId43"/>
    <p:sldId id="258" r:id="rId44"/>
    <p:sldId id="259" r:id="rId45"/>
    <p:sldId id="1381" r:id="rId46"/>
    <p:sldId id="300" r:id="rId47"/>
    <p:sldId id="474" r:id="rId48"/>
    <p:sldId id="331" r:id="rId49"/>
    <p:sldId id="350" r:id="rId50"/>
    <p:sldId id="351" r:id="rId51"/>
    <p:sldId id="1336" r:id="rId52"/>
    <p:sldId id="478" r:id="rId53"/>
    <p:sldId id="479" r:id="rId54"/>
    <p:sldId id="550" r:id="rId55"/>
    <p:sldId id="269" r:id="rId56"/>
    <p:sldId id="1361" r:id="rId57"/>
    <p:sldId id="296" r:id="rId58"/>
    <p:sldId id="275" r:id="rId59"/>
    <p:sldId id="631" r:id="rId60"/>
    <p:sldId id="1382" r:id="rId61"/>
    <p:sldId id="280" r:id="rId62"/>
    <p:sldId id="1092" r:id="rId6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50839" autoAdjust="0"/>
  </p:normalViewPr>
  <p:slideViewPr>
    <p:cSldViewPr snapToGrid="0">
      <p:cViewPr varScale="1">
        <p:scale>
          <a:sx n="56" d="100"/>
          <a:sy n="56" d="100"/>
        </p:scale>
        <p:origin x="3672" y="60"/>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92"/>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0D38392C-5B1B-4091-92F5-0AF516E230C0}" type="datetimeFigureOut">
              <a:rPr lang="en-US"/>
              <a:pPr>
                <a:defRPr/>
              </a:pPr>
              <a:t>8/1/2023</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FAC896CC-00FF-4966-96CE-D3E3C41D982D}" type="datetimeFigureOut">
              <a:rPr lang="en-US"/>
              <a:pPr>
                <a:defRPr/>
              </a:pPr>
              <a:t>8/1/2023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p:cNvSpPr>
            <a:spLocks noGrp="1"/>
          </p:cNvSpPr>
          <p:nvPr>
            <p:ph type="body" sz="quarter" idx="3"/>
          </p:nvPr>
        </p:nvSpPr>
        <p:spPr>
          <a:xfrm>
            <a:off x="701677" y="4416430"/>
            <a:ext cx="5607050" cy="4183063"/>
          </a:xfrm>
          <a:prstGeom prst="rect">
            <a:avLst/>
          </a:prstGeom>
        </p:spPr>
        <p:txBody>
          <a:bodyPr vert="horz" lIns="93164" tIns="46582" rIns="93164"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defRPr/>
            </a:pPr>
            <a:r>
              <a:rPr lang="en-US" altLang="en-US" dirty="0">
                <a:solidFill>
                  <a:prstClr val="black"/>
                </a:solidFill>
                <a:latin typeface="Calibri"/>
              </a:rPr>
              <a:t>This PowerPoint presentation from the National Federation of State High School Associations (NFHS) covers the following:</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Editorial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Points of Emphasis-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Reminders-</a:t>
            </a:r>
          </a:p>
          <a:p>
            <a:pPr defTabSz="914266" eaLnBrk="1" hangingPunct="1">
              <a:buFont typeface="Wingdings" panose="05000000000000000000" pitchFamily="2" charset="2"/>
              <a:buChar char="ü"/>
              <a:defRPr/>
            </a:pPr>
            <a:r>
              <a:rPr lang="en-US" altLang="en-US" dirty="0">
                <a:solidFill>
                  <a:prstClr val="black"/>
                </a:solidFill>
                <a:latin typeface="Calibri"/>
              </a:rPr>
              <a:t>  2023-24 NFHS Football Information-</a:t>
            </a:r>
          </a:p>
          <a:p>
            <a:pPr defTabSz="914266" eaLnBrk="1" hangingPunct="1">
              <a:buFont typeface="Wingdings" panose="05000000000000000000" pitchFamily="2" charset="2"/>
              <a:buChar char="ü"/>
              <a:defRPr/>
            </a:pPr>
            <a:endParaRPr lang="en-US" altLang="en-US" sz="9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eaLnBrk="1" hangingPunct="1">
              <a:buFont typeface="Wingdings" panose="05000000000000000000" pitchFamily="2" charset="2"/>
              <a:buChar char="v"/>
              <a:defRPr/>
            </a:pPr>
            <a:r>
              <a:rPr lang="en-US" altLang="en-US" sz="900" b="1" u="sng" dirty="0">
                <a:solidFill>
                  <a:prstClr val="black"/>
                </a:solidFill>
                <a:cs typeface="Arial" panose="020B0604020202020204" pitchFamily="34" charset="0"/>
              </a:rPr>
              <a:t>Rule Change</a:t>
            </a:r>
            <a:r>
              <a:rPr lang="en-US" altLang="en-US" sz="900" b="1" dirty="0">
                <a:solidFill>
                  <a:prstClr val="black"/>
                </a:solidFill>
                <a:cs typeface="Arial" panose="020B0604020202020204" pitchFamily="34" charset="0"/>
              </a:rPr>
              <a:t>:</a:t>
            </a:r>
          </a:p>
          <a:p>
            <a:pPr defTabSz="914266" eaLnBrk="1" hangingPunct="1">
              <a:defRPr/>
            </a:pPr>
            <a:r>
              <a:rPr lang="en-US" altLang="en-US" sz="900" b="1" dirty="0">
                <a:solidFill>
                  <a:prstClr val="black"/>
                </a:solidFill>
                <a:cs typeface="Arial" panose="020B0604020202020204" pitchFamily="34" charset="0"/>
              </a:rPr>
              <a:t>RULE 2 – SECTION 32  PLAYER DESIGNATIONS</a:t>
            </a:r>
            <a:endParaRPr lang="en-US" sz="900" b="1" dirty="0">
              <a:solidFill>
                <a:srgbClr val="FFFFFF"/>
              </a:solidFill>
            </a:endParaRPr>
          </a:p>
          <a:p>
            <a:pPr algn="l"/>
            <a:r>
              <a:rPr lang="en-US" sz="900" b="1" dirty="0"/>
              <a:t>ART. 16 . . . </a:t>
            </a:r>
            <a:r>
              <a:rPr lang="en-US" sz="900" dirty="0"/>
              <a:t>A defenseless player is a player who, because of his physical position and focus of concentration, is especially vulnerable to injury. A player who initiates contact against a defenseless player is responsible for making legal contact. When in question, a player is defenseless. Examples of defenseless players include, but are not limited to:</a:t>
            </a:r>
          </a:p>
          <a:p>
            <a:pPr algn="l"/>
            <a:r>
              <a:rPr lang="en-US" sz="900" dirty="0"/>
              <a:t>a.  A passer;</a:t>
            </a:r>
          </a:p>
          <a:p>
            <a:pPr algn="l"/>
            <a:r>
              <a:rPr lang="en-US" sz="900" dirty="0"/>
              <a:t>b.  A receiver attempting to catch a pass who has not had time to clearly become a runner;</a:t>
            </a:r>
          </a:p>
          <a:p>
            <a:pPr algn="l"/>
            <a:r>
              <a:rPr lang="en-US" sz="900" dirty="0"/>
              <a:t>c.  The intended receiver of a pass in the action during and immediately following an interception or potential interception;</a:t>
            </a:r>
          </a:p>
          <a:p>
            <a:pPr algn="l"/>
            <a:r>
              <a:rPr lang="en-US" sz="900" u="sng" dirty="0">
                <a:solidFill>
                  <a:srgbClr val="FF0000"/>
                </a:solidFill>
              </a:rPr>
              <a:t>d.  A receiver in (b) and (c) above, including the person intercepting the pass, who is forcefully contacted by an opponent and that contact is not:</a:t>
            </a:r>
          </a:p>
          <a:p>
            <a:pPr algn="l"/>
            <a:r>
              <a:rPr lang="en-US" sz="900" u="sng" dirty="0">
                <a:solidFill>
                  <a:srgbClr val="FF0000"/>
                </a:solidFill>
              </a:rPr>
              <a:t>1.  Incidental contact as a result of making a play on the ball;</a:t>
            </a:r>
          </a:p>
          <a:p>
            <a:pPr algn="l"/>
            <a:r>
              <a:rPr lang="en-US" sz="900" u="sng" dirty="0">
                <a:solidFill>
                  <a:srgbClr val="FF0000"/>
                </a:solidFill>
              </a:rPr>
              <a:t>2.  Initiated with open hands; or</a:t>
            </a:r>
          </a:p>
          <a:p>
            <a:pPr algn="l"/>
            <a:r>
              <a:rPr lang="en-US" sz="900" u="sng" dirty="0">
                <a:solidFill>
                  <a:srgbClr val="FF0000"/>
                </a:solidFill>
              </a:rPr>
              <a:t>3.  An attempt to tackle by wrapping arm(s) around the receiver.</a:t>
            </a:r>
          </a:p>
          <a:p>
            <a:pPr algn="l"/>
            <a:r>
              <a:rPr lang="en-US" sz="900" u="sng" dirty="0">
                <a:solidFill>
                  <a:srgbClr val="FF0000"/>
                </a:solidFill>
              </a:rPr>
              <a:t>e.  </a:t>
            </a:r>
            <a:r>
              <a:rPr lang="en-US" sz="900" dirty="0"/>
              <a:t>A runner already in the grasp of a tackler and whose forward progress has been stopped;</a:t>
            </a:r>
          </a:p>
          <a:p>
            <a:pPr algn="l"/>
            <a:r>
              <a:rPr lang="en-US" sz="900" u="sng" dirty="0">
                <a:solidFill>
                  <a:srgbClr val="FF0000"/>
                </a:solidFill>
              </a:rPr>
              <a:t>f.  </a:t>
            </a:r>
            <a:r>
              <a:rPr lang="en-US" sz="900" dirty="0"/>
              <a:t>A kickoff or punt returner attempting to catch or recover a kick, or one who has completed a catch or recovery and has not had time to protect himself or has not clearly become a runner;</a:t>
            </a:r>
          </a:p>
          <a:p>
            <a:pPr algn="l"/>
            <a:r>
              <a:rPr lang="en-US" sz="900" u="sng" dirty="0">
                <a:solidFill>
                  <a:srgbClr val="FF0000"/>
                </a:solidFill>
              </a:rPr>
              <a:t>g.  </a:t>
            </a:r>
            <a:r>
              <a:rPr lang="en-US" sz="900" dirty="0"/>
              <a:t>A player on the ground including a runner who has obviously given himself up and is sliding feet-first;</a:t>
            </a:r>
          </a:p>
          <a:p>
            <a:pPr algn="l"/>
            <a:r>
              <a:rPr lang="en-US" sz="900" u="sng" dirty="0">
                <a:solidFill>
                  <a:srgbClr val="FF0000"/>
                </a:solidFill>
              </a:rPr>
              <a:t>h.  </a:t>
            </a:r>
            <a:r>
              <a:rPr lang="en-US" sz="900" dirty="0"/>
              <a:t>A player obviously out of the play or not in the immediate vicinity of the runner; and</a:t>
            </a:r>
          </a:p>
          <a:p>
            <a:pPr defTabSz="881390"/>
            <a:r>
              <a:rPr lang="en-US" sz="900" u="sng" dirty="0" err="1">
                <a:solidFill>
                  <a:srgbClr val="FF0000"/>
                </a:solidFill>
              </a:rPr>
              <a:t>i</a:t>
            </a:r>
            <a:r>
              <a:rPr lang="en-US" sz="900" u="sng" dirty="0">
                <a:solidFill>
                  <a:srgbClr val="FF0000"/>
                </a:solidFill>
              </a:rPr>
              <a:t>.  </a:t>
            </a:r>
            <a:r>
              <a:rPr lang="en-US" sz="900" dirty="0"/>
              <a:t>A player who receives a blindside block with forceful contact not initiated with open hands. </a:t>
            </a:r>
            <a:endParaRPr lang="en-US" sz="900" b="1" dirty="0">
              <a:solidFill>
                <a:srgbClr val="FFFFFF"/>
              </a:solidFill>
            </a:endParaRPr>
          </a:p>
          <a:p>
            <a:pPr defTabSz="881390"/>
            <a:r>
              <a:rPr lang="en-US" sz="900" b="1" dirty="0">
                <a:solidFill>
                  <a:srgbClr val="000000"/>
                </a:solidFill>
              </a:rPr>
              <a:t>RULE 9 – SECTION 4  ILLEGAL PERSONAL CONTACT</a:t>
            </a:r>
          </a:p>
          <a:p>
            <a:pPr defTabSz="881390"/>
            <a:r>
              <a:rPr lang="en-US" sz="900" b="1" dirty="0">
                <a:solidFill>
                  <a:srgbClr val="000000"/>
                </a:solidFill>
              </a:rPr>
              <a:t>ART. 3 . . . </a:t>
            </a:r>
            <a:r>
              <a:rPr lang="en-US" sz="900" dirty="0">
                <a:solidFill>
                  <a:srgbClr val="000000"/>
                </a:solidFill>
              </a:rPr>
              <a:t>No player or nonplayer shall: …</a:t>
            </a:r>
          </a:p>
          <a:p>
            <a:pPr algn="l"/>
            <a:r>
              <a:rPr lang="en-US" sz="900" dirty="0">
                <a:solidFill>
                  <a:srgbClr val="000000"/>
                </a:solidFill>
              </a:rPr>
              <a:t>g. Make any other contact with an opponent, including a defenseless player </a:t>
            </a:r>
            <a:r>
              <a:rPr lang="en-US" sz="900" u="sng" dirty="0">
                <a:solidFill>
                  <a:srgbClr val="FF0000"/>
                </a:solidFill>
              </a:rPr>
              <a:t>(as in 2-32-16), </a:t>
            </a:r>
            <a:r>
              <a:rPr lang="en-US" sz="900" dirty="0">
                <a:solidFill>
                  <a:srgbClr val="000000"/>
                </a:solidFill>
              </a:rPr>
              <a:t>which is deemed unnecessary or excessive and which incites roughness. …</a:t>
            </a:r>
            <a:endParaRPr lang="en-US" altLang="en-US" sz="900" dirty="0">
              <a:solidFill>
                <a:prstClr val="black"/>
              </a:solidFill>
              <a:cs typeface="Calibri" panose="020F0502020204030204" pitchFamily="34" charset="0"/>
            </a:endParaRPr>
          </a:p>
          <a:p>
            <a:pPr defTabSz="914266">
              <a:defRPr/>
            </a:pPr>
            <a:endParaRPr lang="en-US" altLang="en-US" sz="9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Rationale for Change:</a:t>
            </a:r>
          </a:p>
          <a:p>
            <a:pPr algn="l"/>
            <a:r>
              <a:rPr lang="en-US" sz="900" dirty="0"/>
              <a:t>This change adds to the list of criteria to help identify players who should be defined as defenseless receivers related to application of unnecessary or excessive contact. This clarification should help game officials and coaches by defining allowable contact against defenseless receivers.</a:t>
            </a:r>
            <a:endParaRPr lang="en-US" altLang="en-US" sz="900" b="1" u="sng" dirty="0">
              <a:solidFill>
                <a:prstClr val="black"/>
              </a:solidFill>
              <a:cs typeface="Calibri" panose="020F0502020204030204" pitchFamily="34" charset="0"/>
            </a:endParaRPr>
          </a:p>
          <a:p>
            <a:pPr defTabSz="914266" eaLnBrk="1" hangingPunct="1">
              <a:spcBef>
                <a:spcPts val="0"/>
              </a:spcBef>
              <a:defRPr/>
            </a:pPr>
            <a:endParaRPr lang="en-US" altLang="en-US" sz="9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Case Book:</a:t>
            </a:r>
            <a:r>
              <a:rPr lang="en-US" altLang="en-US" sz="900" dirty="0">
                <a:solidFill>
                  <a:prstClr val="black"/>
                </a:solidFill>
                <a:cs typeface="Calibri" panose="020F0502020204030204" pitchFamily="34" charset="0"/>
              </a:rPr>
              <a:t>  See SITUATIONS 2.32.16 COMMENT, 9.4.3 COMMENT</a:t>
            </a:r>
            <a:endParaRPr lang="en-US" sz="9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3991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5979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333435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b="1" u="sng" dirty="0">
                <a:solidFill>
                  <a:prstClr val="black"/>
                </a:solidFill>
                <a:cs typeface="Arial" panose="020B0604020202020204" pitchFamily="34" charset="0"/>
              </a:rPr>
              <a:t>Rule Change</a:t>
            </a:r>
            <a:r>
              <a:rPr lang="en-US" altLang="en-US" b="1" dirty="0">
                <a:solidFill>
                  <a:prstClr val="black"/>
                </a:solidFill>
                <a:cs typeface="Arial" panose="020B0604020202020204" pitchFamily="34" charset="0"/>
              </a:rPr>
              <a:t>:</a:t>
            </a:r>
          </a:p>
          <a:p>
            <a:pPr defTabSz="914266" eaLnBrk="1" hangingPunct="1">
              <a:buFont typeface="Wingdings" panose="05000000000000000000" pitchFamily="2" charset="2"/>
              <a:buNone/>
              <a:defRPr/>
            </a:pPr>
            <a:r>
              <a:rPr lang="en-US" b="1" dirty="0">
                <a:solidFill>
                  <a:prstClr val="black"/>
                </a:solidFill>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b="1" dirty="0">
                <a:solidFill>
                  <a:srgbClr val="000000"/>
                </a:solidFill>
              </a:rPr>
              <a:t>ART. 2 . . . </a:t>
            </a:r>
            <a:r>
              <a:rPr lang="en-US" dirty="0">
                <a:solidFill>
                  <a:srgbClr val="000000"/>
                </a:solidFill>
              </a:rPr>
              <a:t>An illegal forward pass is a foul. Illegal forward passes include:</a:t>
            </a:r>
          </a:p>
          <a:p>
            <a:pPr algn="l"/>
            <a:r>
              <a:rPr lang="en-US" dirty="0">
                <a:solidFill>
                  <a:srgbClr val="000000"/>
                </a:solidFill>
              </a:rPr>
              <a:t>a. A pass after team possession has changed during the down.</a:t>
            </a:r>
          </a:p>
          <a:p>
            <a:pPr algn="l"/>
            <a:r>
              <a:rPr lang="en-US" dirty="0">
                <a:solidFill>
                  <a:srgbClr val="000000"/>
                </a:solidFill>
              </a:rPr>
              <a:t>b. A pass from beyond the neutral zone.</a:t>
            </a:r>
          </a:p>
          <a:p>
            <a:pPr algn="l"/>
            <a:r>
              <a:rPr lang="en-US" dirty="0">
                <a:solidFill>
                  <a:srgbClr val="000000"/>
                </a:solidFill>
              </a:rPr>
              <a:t>c. A second and subsequent forward pass(es) thrown during a down.</a:t>
            </a:r>
          </a:p>
          <a:p>
            <a:pPr algn="l"/>
            <a:r>
              <a:rPr lang="en-US" dirty="0">
                <a:solidFill>
                  <a:srgbClr val="000000"/>
                </a:solidFill>
              </a:rPr>
              <a:t>d. A pass intentionally thrown into an area not occupied by an eligible offensive receiver, or thrown incomplete to save loss of yardage or to conserve time.</a:t>
            </a:r>
          </a:p>
          <a:p>
            <a:pPr algn="l"/>
            <a:r>
              <a:rPr lang="en-US" b="1" dirty="0">
                <a:solidFill>
                  <a:srgbClr val="000000"/>
                </a:solidFill>
              </a:rPr>
              <a:t>EXCEPTIONS:</a:t>
            </a:r>
          </a:p>
          <a:p>
            <a:pPr algn="l"/>
            <a:r>
              <a:rPr lang="en-US" dirty="0">
                <a:solidFill>
                  <a:srgbClr val="000000"/>
                </a:solidFill>
              </a:rPr>
              <a:t>1. It is legal for a player positioned directly behind the snapper to conserve time by intentionally throwing the ball forward to the ground immediately after receiving the snap that has neither been muffed nor touched the ground.</a:t>
            </a:r>
          </a:p>
          <a:p>
            <a:pPr algn="l"/>
            <a:r>
              <a:rPr lang="en-US" dirty="0">
                <a:solidFill>
                  <a:srgbClr val="000000"/>
                </a:solidFill>
              </a:rPr>
              <a:t>2. It is legal for a player to conserve yardage by intentionally throwing an incomplete forward pass </a:t>
            </a:r>
            <a:r>
              <a:rPr lang="en-US" u="sng" dirty="0">
                <a:solidFill>
                  <a:srgbClr val="FF0000"/>
                </a:solidFill>
              </a:rPr>
              <a:t>if all of the following conditions are met:</a:t>
            </a:r>
          </a:p>
          <a:p>
            <a:pPr algn="l"/>
            <a:r>
              <a:rPr lang="en-US" dirty="0">
                <a:solidFill>
                  <a:srgbClr val="000000"/>
                </a:solidFill>
              </a:rPr>
              <a:t>a. The passer has </a:t>
            </a:r>
            <a:r>
              <a:rPr lang="en-US" u="sng" dirty="0">
                <a:solidFill>
                  <a:srgbClr val="FF0000"/>
                </a:solidFill>
              </a:rPr>
              <a:t>possessed the ball </a:t>
            </a:r>
            <a:r>
              <a:rPr lang="en-US" dirty="0">
                <a:solidFill>
                  <a:srgbClr val="000000"/>
                </a:solidFill>
              </a:rPr>
              <a:t>beyond the lateral boundary of the free-blocking zone as established at the snap;</a:t>
            </a:r>
          </a:p>
          <a:p>
            <a:pPr algn="l"/>
            <a:r>
              <a:rPr lang="en-US" dirty="0">
                <a:solidFill>
                  <a:srgbClr val="000000"/>
                </a:solidFill>
              </a:rPr>
              <a:t>b. The pass reaches the neutral zone, including the extension beyond the sideline; </a:t>
            </a:r>
            <a:r>
              <a:rPr lang="en-US" u="sng" dirty="0">
                <a:solidFill>
                  <a:srgbClr val="FF0000"/>
                </a:solidFill>
              </a:rPr>
              <a:t>and</a:t>
            </a:r>
          </a:p>
          <a:p>
            <a:pPr algn="l"/>
            <a:r>
              <a:rPr lang="en-US" u="sng" dirty="0">
                <a:solidFill>
                  <a:srgbClr val="FF0000"/>
                </a:solidFill>
              </a:rPr>
              <a:t>c. The passer is the only player to possess the ball after the snap ends.</a:t>
            </a:r>
            <a:endParaRPr lang="en-US" altLang="en-US" u="sng" dirty="0">
              <a:solidFill>
                <a:srgbClr val="FF0000"/>
              </a:solidFill>
              <a:cs typeface="Calibri" panose="020F0502020204030204" pitchFamily="34" charset="0"/>
            </a:endParaRPr>
          </a:p>
          <a:p>
            <a:pPr defTabSz="914266">
              <a:defRPr/>
            </a:pPr>
            <a:endParaRPr lang="en-US" altLang="en-US"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Rationale for Change:</a:t>
            </a:r>
          </a:p>
          <a:p>
            <a:pPr algn="l"/>
            <a:r>
              <a:rPr lang="en-US" dirty="0"/>
              <a:t>This change permits the exception for intentional grounding to the first and only player to possess the</a:t>
            </a:r>
          </a:p>
          <a:p>
            <a:pPr algn="l"/>
            <a:r>
              <a:rPr lang="en-US" dirty="0"/>
              <a:t>ball after the snap ends.</a:t>
            </a:r>
            <a:endParaRPr lang="en-US" altLang="en-US" b="1" u="sng" dirty="0">
              <a:solidFill>
                <a:prstClr val="black"/>
              </a:solidFill>
              <a:cs typeface="Calibri" panose="020F0502020204030204" pitchFamily="34" charset="0"/>
            </a:endParaRPr>
          </a:p>
          <a:p>
            <a:pPr defTabSz="914266" eaLnBrk="1" hangingPunct="1">
              <a:spcBef>
                <a:spcPts val="0"/>
              </a:spcBef>
              <a:defRPr/>
            </a:pPr>
            <a:endParaRPr lang="en-US" altLang="en-US"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Case Book:</a:t>
            </a:r>
            <a:r>
              <a:rPr lang="en-US" altLang="en-US" dirty="0">
                <a:solidFill>
                  <a:prstClr val="black"/>
                </a:solidFill>
                <a:cs typeface="Calibri" panose="020F0502020204030204" pitchFamily="34" charset="0"/>
              </a:rPr>
              <a:t>  See SITUATION 7.5.2D</a:t>
            </a: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10078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200" b="1" u="sng" dirty="0">
                <a:solidFill>
                  <a:prstClr val="black"/>
                </a:solidFill>
                <a:latin typeface="+mn-lt"/>
                <a:cs typeface="Arial" panose="020B0604020202020204" pitchFamily="34" charset="0"/>
              </a:rPr>
              <a:t>Rule Change</a:t>
            </a:r>
            <a:r>
              <a:rPr lang="en-US" altLang="en-US" sz="12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TABLE 7-5 – SUMMARY OF FOULS THAT CAN OCCUR DURING FORWARD PASS PLAYS AND THEIR PENALTIES AND ENFORCEMENT SPOTS …</a:t>
            </a:r>
            <a:endParaRPr lang="en-US" altLang="en-US" sz="1200" dirty="0">
              <a:solidFill>
                <a:prstClr val="black"/>
              </a:solidFill>
              <a:latin typeface="+mn-lt"/>
              <a:cs typeface="Calibri" panose="020F0502020204030204" pitchFamily="34" charset="0"/>
            </a:endParaRPr>
          </a:p>
          <a:p>
            <a:pPr defTabSz="914266">
              <a:defRPr/>
            </a:pPr>
            <a:r>
              <a:rPr lang="en-US" sz="1200" b="1" dirty="0">
                <a:latin typeface="+mn-lt"/>
              </a:rPr>
              <a:t>2. Forward Pass Interference (7-5-10)</a:t>
            </a:r>
            <a:endParaRPr lang="en-US" altLang="en-US" sz="1200" dirty="0">
              <a:solidFill>
                <a:prstClr val="black"/>
              </a:solidFill>
              <a:latin typeface="+mn-lt"/>
              <a:cs typeface="Calibri" panose="020F0502020204030204" pitchFamily="34" charset="0"/>
            </a:endParaRPr>
          </a:p>
          <a:p>
            <a:pPr algn="l"/>
            <a:r>
              <a:rPr lang="en-US" sz="1200" dirty="0">
                <a:latin typeface="+mn-lt"/>
              </a:rPr>
              <a:t>Restrictions apply only to a legal pass, untouched by B in or behind the neutral zone which crosses the neutral zone and interference may occur only beyond the neutral zone.</a:t>
            </a:r>
          </a:p>
          <a:p>
            <a:pPr algn="l"/>
            <a:r>
              <a:rPr lang="en-US" sz="1200" dirty="0">
                <a:latin typeface="+mn-lt"/>
              </a:rPr>
              <a:t>a.  A hinders B. (Restriction begins with the snap.)</a:t>
            </a:r>
          </a:p>
          <a:p>
            <a:pPr algn="l"/>
            <a:r>
              <a:rPr lang="en-US" sz="1200" dirty="0">
                <a:latin typeface="+mn-lt"/>
              </a:rPr>
              <a:t>b.  B hinders A. (Restriction begins when the pass is thrown.)</a:t>
            </a:r>
            <a:endParaRPr lang="en-US" altLang="en-US" sz="1200" dirty="0">
              <a:solidFill>
                <a:prstClr val="black"/>
              </a:solidFill>
              <a:latin typeface="+mn-lt"/>
              <a:cs typeface="Calibri" panose="020F0502020204030204" pitchFamily="34" charset="0"/>
            </a:endParaRPr>
          </a:p>
          <a:p>
            <a:pPr defTabSz="914266">
              <a:defRPr/>
            </a:pPr>
            <a:endParaRPr lang="en-US" altLang="en-US" sz="12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200" b="1" u="sng" dirty="0">
                <a:solidFill>
                  <a:prstClr val="black"/>
                </a:solidFill>
                <a:latin typeface="+mn-lt"/>
                <a:cs typeface="Calibri" panose="020F0502020204030204" pitchFamily="34" charset="0"/>
              </a:rPr>
              <a:t>Rationale for Change:</a:t>
            </a:r>
          </a:p>
          <a:p>
            <a:pPr algn="l"/>
            <a:r>
              <a:rPr lang="en-US" sz="1200" dirty="0">
                <a:latin typeface="+mn-lt"/>
              </a:rPr>
              <a:t>By removing “intentional” from pass interference, this change puts the rule in line with how it is already enforced which is a 15-yard penalty.</a:t>
            </a:r>
            <a:endParaRPr lang="en-US" altLang="en-US" sz="1200" b="1" u="sng" dirty="0">
              <a:solidFill>
                <a:prstClr val="black"/>
              </a:solidFill>
              <a:latin typeface="+mn-lt"/>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70012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266" eaLnBrk="1" hangingPunct="1">
              <a:buFont typeface="Wingdings" panose="05000000000000000000" pitchFamily="2" charset="2"/>
              <a:buChar char="v"/>
              <a:defRPr/>
            </a:pPr>
            <a:r>
              <a:rPr lang="en-US" altLang="en-US" sz="1100" b="1" u="sng" dirty="0">
                <a:solidFill>
                  <a:prstClr val="black"/>
                </a:solidFill>
                <a:latin typeface="+mn-lt"/>
                <a:cs typeface="Arial" panose="020B0604020202020204" pitchFamily="34" charset="0"/>
              </a:rPr>
              <a:t>Rule Change</a:t>
            </a:r>
            <a:r>
              <a:rPr lang="en-US" altLang="en-US" sz="11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100" b="1" u="none"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altLang="en-US" sz="1100" b="1" u="sng" dirty="0">
                <a:solidFill>
                  <a:srgbClr val="FF0000"/>
                </a:solidFill>
                <a:latin typeface="+mn-lt"/>
                <a:cs typeface="Calibri" panose="020F0502020204030204" pitchFamily="34" charset="0"/>
              </a:rPr>
              <a:t>TABLE 10-4 - </a:t>
            </a:r>
            <a:r>
              <a:rPr lang="en-US" sz="1100" b="1" u="sng" dirty="0">
                <a:solidFill>
                  <a:srgbClr val="FF0000"/>
                </a:solidFill>
                <a:latin typeface="+mn-lt"/>
              </a:rPr>
              <a:t>SUMMARY OF MANY FOULS THAT CAN OCCUR DURING RUNNING PLAYS AND THEIR PENALTIES AND BASIC SPOTS UNLESS OTHERWISE SPECIFIED BY RULE</a:t>
            </a:r>
            <a:endParaRPr lang="en-US" altLang="en-US" sz="1100" b="1" u="sng" dirty="0">
              <a:solidFill>
                <a:srgbClr val="FF0000"/>
              </a:solidFill>
              <a:latin typeface="+mn-lt"/>
              <a:cs typeface="Calibri" panose="020F0502020204030204" pitchFamily="34" charset="0"/>
            </a:endParaRPr>
          </a:p>
          <a:p>
            <a:pPr algn="l"/>
            <a:r>
              <a:rPr lang="en-US" sz="1100" u="sng" dirty="0">
                <a:solidFill>
                  <a:srgbClr val="FF0000"/>
                </a:solidFill>
                <a:latin typeface="+mn-lt"/>
              </a:rPr>
              <a:t>     Enforcement provisions apply to all player fouls, and the committee philosophy is based on the fact that a team is given the advantage of the distance which is gained without the assistance of a foul. All fouls are penalized from the basic spot unless the spot is otherwise specified by rule.</a:t>
            </a:r>
          </a:p>
          <a:p>
            <a:pPr algn="l"/>
            <a:r>
              <a:rPr lang="en-US" sz="1100" u="sng" dirty="0">
                <a:solidFill>
                  <a:srgbClr val="FF0000"/>
                </a:solidFill>
                <a:latin typeface="+mn-lt"/>
              </a:rPr>
              <a:t>     The type of play has significance if a foul occurs. If a foul does occur, the game officials must know the type of play as defined in 2-33, as this will aid in determining the basic spot of enforcement when the spot is otherwise specified by rule. Recent changes to 10-4 specify the data needed by the game official regarding the spot of the foul and the result of the play to help guide penalty enforcement.</a:t>
            </a:r>
          </a:p>
          <a:p>
            <a:pPr algn="l"/>
            <a:endParaRPr lang="en-US" altLang="en-US" sz="11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latin typeface="+mn-lt"/>
                <a:cs typeface="Calibri" panose="020F0502020204030204" pitchFamily="34" charset="0"/>
              </a:rPr>
              <a:t>Rationale for Change:</a:t>
            </a:r>
          </a:p>
          <a:p>
            <a:pPr algn="l"/>
            <a:r>
              <a:rPr lang="en-US" sz="1100" dirty="0">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endParaRPr lang="en-US" sz="11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27711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4266" eaLnBrk="1" hangingPunct="1">
              <a:buFont typeface="Wingdings" panose="05000000000000000000" pitchFamily="2" charset="2"/>
              <a:buChar char="v"/>
              <a:defRPr/>
            </a:pPr>
            <a:r>
              <a:rPr lang="en-US" altLang="en-US" sz="800" b="1" u="sng" dirty="0">
                <a:solidFill>
                  <a:prstClr val="black"/>
                </a:solidFill>
                <a:latin typeface="+mn-lt"/>
                <a:cs typeface="Arial" panose="020B0604020202020204" pitchFamily="34" charset="0"/>
              </a:rPr>
              <a:t>Rule Change</a:t>
            </a:r>
            <a:r>
              <a:rPr lang="en-US" altLang="en-US" sz="8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sz="800" b="1"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sz="800" b="1" dirty="0">
                <a:solidFill>
                  <a:srgbClr val="000000"/>
                </a:solidFill>
                <a:latin typeface="+mn-lt"/>
              </a:rPr>
              <a:t>ART. 1 . . . </a:t>
            </a:r>
            <a:r>
              <a:rPr lang="en-US" sz="800" dirty="0">
                <a:solidFill>
                  <a:srgbClr val="000000"/>
                </a:solidFill>
                <a:latin typeface="+mn-lt"/>
              </a:rPr>
              <a:t>If a foul occurs during a down, the basic spot is determined by the action that occurs during the down. This is the basic spot for penalty enforcement.</a:t>
            </a:r>
          </a:p>
          <a:p>
            <a:pPr algn="l"/>
            <a:r>
              <a:rPr lang="en-US" sz="800" b="1" dirty="0">
                <a:solidFill>
                  <a:srgbClr val="000000"/>
                </a:solidFill>
                <a:latin typeface="+mn-lt"/>
              </a:rPr>
              <a:t>ART. 2 . . . </a:t>
            </a:r>
            <a:r>
              <a:rPr lang="en-US" sz="800" dirty="0">
                <a:solidFill>
                  <a:srgbClr val="000000"/>
                </a:solidFill>
                <a:latin typeface="+mn-lt"/>
              </a:rPr>
              <a:t>The basic spot is the previous spot </a:t>
            </a:r>
            <a:r>
              <a:rPr lang="en-US" sz="800" u="sng" dirty="0">
                <a:solidFill>
                  <a:srgbClr val="FF0000"/>
                </a:solidFill>
                <a:latin typeface="+mn-lt"/>
              </a:rPr>
              <a:t>unless 8-5-2c applies for:</a:t>
            </a:r>
          </a:p>
          <a:p>
            <a:pPr algn="l"/>
            <a:r>
              <a:rPr lang="en-US" sz="800" dirty="0">
                <a:solidFill>
                  <a:srgbClr val="000000"/>
                </a:solidFill>
                <a:latin typeface="+mn-lt"/>
              </a:rPr>
              <a:t>a.  A foul which occurs simultaneously with the snap or free kick.</a:t>
            </a:r>
          </a:p>
          <a:p>
            <a:pPr algn="l"/>
            <a:r>
              <a:rPr lang="en-US" sz="800" dirty="0">
                <a:solidFill>
                  <a:srgbClr val="000000"/>
                </a:solidFill>
                <a:latin typeface="+mn-lt"/>
              </a:rPr>
              <a:t>b.  A foul which occurs during a loose ball play, as defined in 10-3-1. See 10-5-5 for special enforcement on roughing the passer. See 10-5-1b for special enforcement on kick-catching interference.</a:t>
            </a:r>
          </a:p>
          <a:p>
            <a:pPr algn="l"/>
            <a:r>
              <a:rPr lang="en-US" sz="800" dirty="0">
                <a:solidFill>
                  <a:srgbClr val="000000"/>
                </a:solidFill>
                <a:latin typeface="+mn-lt"/>
              </a:rPr>
              <a:t>c.  A foul which occurs during a down in which a legal kick occurs and an inadvertent whistle ends the down prior to possession by either team.</a:t>
            </a:r>
          </a:p>
          <a:p>
            <a:pPr algn="l"/>
            <a:r>
              <a:rPr lang="en-US" sz="800" u="sng" dirty="0">
                <a:solidFill>
                  <a:srgbClr val="FF0000"/>
                </a:solidFill>
                <a:latin typeface="+mn-lt"/>
              </a:rPr>
              <a:t>d.  A foul by A or B when the run or related run ends behind the line of scrimmage where there is no change of possession;</a:t>
            </a:r>
          </a:p>
          <a:p>
            <a:pPr algn="l"/>
            <a:r>
              <a:rPr lang="en-US" sz="800" u="sng" dirty="0">
                <a:solidFill>
                  <a:srgbClr val="FF0000"/>
                </a:solidFill>
                <a:latin typeface="+mn-lt"/>
              </a:rPr>
              <a:t>e.  A foul by A that occurs behind the line of scrimmage when the run or related run ends beyond the line of scrimmage;</a:t>
            </a:r>
          </a:p>
          <a:p>
            <a:pPr algn="l"/>
            <a:r>
              <a:rPr lang="en-US" sz="800" u="sng" dirty="0">
                <a:solidFill>
                  <a:srgbClr val="FF0000"/>
                </a:solidFill>
                <a:latin typeface="+mn-lt"/>
              </a:rPr>
              <a:t>f.  A foul by A that occurs beyond the line of scrimmage when the run or related run ends behind the line of scrimmage; and</a:t>
            </a:r>
          </a:p>
          <a:p>
            <a:pPr algn="l"/>
            <a:r>
              <a:rPr lang="en-US" sz="800" u="sng" dirty="0">
                <a:solidFill>
                  <a:srgbClr val="FF0000"/>
                </a:solidFill>
                <a:latin typeface="+mn-lt"/>
              </a:rPr>
              <a:t>g.  A foul by A or B when the run or related run ends behind the line of scrimmage before a change of possession.</a:t>
            </a:r>
            <a:r>
              <a:rPr lang="en-US" sz="800" dirty="0">
                <a:solidFill>
                  <a:srgbClr val="FF0000"/>
                </a:solidFill>
                <a:latin typeface="+mn-lt"/>
              </a:rPr>
              <a:t> …</a:t>
            </a:r>
          </a:p>
          <a:p>
            <a:pPr algn="l"/>
            <a:r>
              <a:rPr lang="en-US" sz="800" b="1" u="sng" dirty="0">
                <a:solidFill>
                  <a:srgbClr val="FF0000"/>
                </a:solidFill>
                <a:latin typeface="+mn-lt"/>
              </a:rPr>
              <a:t>ART. 4 . . . </a:t>
            </a:r>
            <a:r>
              <a:rPr lang="en-US" sz="800" u="sng" dirty="0">
                <a:solidFill>
                  <a:srgbClr val="FF0000"/>
                </a:solidFill>
                <a:latin typeface="+mn-lt"/>
              </a:rPr>
              <a:t>The basic spot is the spot of the foul for:</a:t>
            </a:r>
          </a:p>
          <a:p>
            <a:pPr algn="l"/>
            <a:r>
              <a:rPr lang="en-US" sz="800" u="sng" dirty="0">
                <a:solidFill>
                  <a:srgbClr val="FF0000"/>
                </a:solidFill>
                <a:latin typeface="+mn-lt"/>
              </a:rPr>
              <a:t>a.  Illegal batting or illegal kicking when the foul occurs behind the end of </a:t>
            </a:r>
            <a:r>
              <a:rPr lang="en-US" sz="800" u="sng" dirty="0" err="1">
                <a:solidFill>
                  <a:srgbClr val="FF0000"/>
                </a:solidFill>
                <a:latin typeface="+mn-lt"/>
              </a:rPr>
              <a:t>therun</a:t>
            </a:r>
            <a:r>
              <a:rPr lang="en-US" sz="800" u="sng" dirty="0">
                <a:solidFill>
                  <a:srgbClr val="FF0000"/>
                </a:solidFill>
                <a:latin typeface="+mn-lt"/>
              </a:rPr>
              <a:t> or related run;</a:t>
            </a:r>
          </a:p>
          <a:p>
            <a:pPr algn="l"/>
            <a:r>
              <a:rPr lang="en-US" sz="800" u="sng" dirty="0">
                <a:solidFill>
                  <a:srgbClr val="FF0000"/>
                </a:solidFill>
                <a:latin typeface="+mn-lt"/>
              </a:rPr>
              <a:t>b.  Illegal participation as in 9-6-4a and 9-6-4g;</a:t>
            </a:r>
          </a:p>
          <a:p>
            <a:pPr algn="l"/>
            <a:r>
              <a:rPr lang="en-US" sz="800" u="sng" dirty="0">
                <a:solidFill>
                  <a:srgbClr val="FF0000"/>
                </a:solidFill>
                <a:latin typeface="+mn-lt"/>
              </a:rPr>
              <a:t>c.  An illegal forward pass as in 7-5-2c and intentional grounding as in 7-5-2d;</a:t>
            </a:r>
          </a:p>
          <a:p>
            <a:pPr algn="l"/>
            <a:r>
              <a:rPr lang="en-US" sz="800" u="sng" dirty="0">
                <a:solidFill>
                  <a:srgbClr val="FF0000"/>
                </a:solidFill>
                <a:latin typeface="+mn-lt"/>
              </a:rPr>
              <a:t>d.  A foul by the team in possession that occurs behind the end of the run </a:t>
            </a:r>
            <a:r>
              <a:rPr lang="en-US" sz="800" u="sng" dirty="0" err="1">
                <a:solidFill>
                  <a:srgbClr val="FF0000"/>
                </a:solidFill>
                <a:latin typeface="+mn-lt"/>
              </a:rPr>
              <a:t>orrelated</a:t>
            </a:r>
            <a:r>
              <a:rPr lang="en-US" sz="800" u="sng" dirty="0">
                <a:solidFill>
                  <a:srgbClr val="FF0000"/>
                </a:solidFill>
                <a:latin typeface="+mn-lt"/>
              </a:rPr>
              <a:t> run following a change of possession;</a:t>
            </a:r>
          </a:p>
          <a:p>
            <a:pPr algn="l"/>
            <a:r>
              <a:rPr lang="en-US" sz="800" u="sng" dirty="0">
                <a:solidFill>
                  <a:srgbClr val="FF0000"/>
                </a:solidFill>
                <a:latin typeface="+mn-lt"/>
              </a:rPr>
              <a:t>e.  When A commits any foul in his end zone for which the penalty is accepted(8-5-2c); and</a:t>
            </a:r>
          </a:p>
          <a:p>
            <a:pPr algn="l"/>
            <a:r>
              <a:rPr lang="en-US" sz="800" u="sng" dirty="0">
                <a:solidFill>
                  <a:srgbClr val="FF0000"/>
                </a:solidFill>
                <a:latin typeface="+mn-lt"/>
              </a:rPr>
              <a:t>f.  A foul by A that occurs beyond the line of scrimmage during a running playas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behind the end of the run or related run.</a:t>
            </a:r>
          </a:p>
          <a:p>
            <a:pPr algn="l"/>
            <a:r>
              <a:rPr lang="en-US" sz="800" b="1" dirty="0">
                <a:latin typeface="+mn-lt"/>
              </a:rPr>
              <a:t>ART. 5 . . . </a:t>
            </a:r>
            <a:r>
              <a:rPr lang="en-US" sz="800" dirty="0">
                <a:latin typeface="+mn-lt"/>
              </a:rPr>
              <a:t>The basic spot is the succeeding spot for:</a:t>
            </a:r>
          </a:p>
          <a:p>
            <a:pPr algn="l"/>
            <a:r>
              <a:rPr lang="en-US" sz="800" dirty="0">
                <a:latin typeface="+mn-lt"/>
              </a:rPr>
              <a:t>a.  An unsportsmanlike foul.</a:t>
            </a:r>
          </a:p>
          <a:p>
            <a:pPr algn="l"/>
            <a:r>
              <a:rPr lang="en-US" sz="800" dirty="0">
                <a:latin typeface="+mn-lt"/>
              </a:rPr>
              <a:t>b.  A dead-ball foul.</a:t>
            </a:r>
          </a:p>
          <a:p>
            <a:pPr algn="l"/>
            <a:r>
              <a:rPr lang="en-US" sz="800" dirty="0">
                <a:latin typeface="+mn-lt"/>
              </a:rPr>
              <a:t>c.  A nonplayer foul.</a:t>
            </a:r>
          </a:p>
          <a:p>
            <a:pPr algn="l"/>
            <a:r>
              <a:rPr lang="en-US" sz="800" dirty="0">
                <a:latin typeface="+mn-lt"/>
              </a:rPr>
              <a:t>d.  When the final result is a touchback.</a:t>
            </a:r>
          </a:p>
          <a:p>
            <a:pPr algn="l"/>
            <a:r>
              <a:rPr lang="en-US" sz="800" u="sng" dirty="0">
                <a:solidFill>
                  <a:srgbClr val="FF0000"/>
                </a:solidFill>
                <a:latin typeface="+mn-lt"/>
              </a:rPr>
              <a:t>e.  A foul by B when the run or related run ends beyond the line of scrimmage;</a:t>
            </a:r>
          </a:p>
          <a:p>
            <a:pPr algn="l"/>
            <a:r>
              <a:rPr lang="en-US" sz="800" u="sng" dirty="0">
                <a:solidFill>
                  <a:srgbClr val="FF0000"/>
                </a:solidFill>
                <a:latin typeface="+mn-lt"/>
              </a:rPr>
              <a:t>f.  A foul that occurs beyond the end of the run or related run following a change of possession; and</a:t>
            </a:r>
          </a:p>
          <a:p>
            <a:pPr algn="l"/>
            <a:r>
              <a:rPr lang="en-US" sz="800" u="sng" dirty="0">
                <a:solidFill>
                  <a:srgbClr val="FF0000"/>
                </a:solidFill>
                <a:latin typeface="+mn-lt"/>
              </a:rPr>
              <a:t>g.  A foul by A that occurs beyond the line of scrimmage during a running play 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in advance of the end of the run or related run.</a:t>
            </a:r>
          </a:p>
          <a:p>
            <a:pPr algn="l"/>
            <a:r>
              <a:rPr lang="en-US" sz="800" b="1" dirty="0">
                <a:latin typeface="+mn-lt"/>
              </a:rPr>
              <a:t>NOTE: </a:t>
            </a:r>
            <a:r>
              <a:rPr lang="en-US" sz="800" dirty="0">
                <a:latin typeface="+mn-lt"/>
              </a:rPr>
              <a:t>The succeeding spot may, at the option of the offended team, be the subsequent kickoff as in 8-2-2, 8-2-3, 8-2-4 and 8-2-5. …</a:t>
            </a:r>
            <a:endParaRPr lang="en-US" sz="800" dirty="0">
              <a:solidFill>
                <a:prstClr val="black"/>
              </a:solidFill>
              <a:latin typeface="+mn-lt"/>
            </a:endParaRPr>
          </a:p>
          <a:p>
            <a:pPr algn="l"/>
            <a:r>
              <a:rPr lang="en-US" sz="800" b="1" u="sng" dirty="0">
                <a:solidFill>
                  <a:srgbClr val="FF0000"/>
                </a:solidFill>
                <a:latin typeface="+mn-lt"/>
              </a:rPr>
              <a:t>ART. 8 . . . </a:t>
            </a:r>
            <a:r>
              <a:rPr lang="en-US" sz="800" u="sng" dirty="0">
                <a:solidFill>
                  <a:srgbClr val="FF0000"/>
                </a:solidFill>
                <a:latin typeface="+mn-lt"/>
              </a:rPr>
              <a:t>The basic spot is the spot where the related run ends for a foul which occurs during a running play as defined in 10-3-2 unless the provisions of 10-4-2 through 10-4-7, or 10-5 apply.</a:t>
            </a:r>
          </a:p>
          <a:p>
            <a:pPr algn="l"/>
            <a:endParaRPr lang="en-US" sz="800" dirty="0">
              <a:solidFill>
                <a:prstClr val="black"/>
              </a:solidFill>
              <a:latin typeface="+mn-lt"/>
            </a:endParaRPr>
          </a:p>
          <a:p>
            <a:pPr defTabSz="914266" eaLnBrk="1" hangingPunct="1">
              <a:spcBef>
                <a:spcPts val="0"/>
              </a:spcBef>
              <a:buFont typeface="Wingdings" panose="05000000000000000000" pitchFamily="2" charset="2"/>
              <a:buChar char="v"/>
              <a:defRPr/>
            </a:pPr>
            <a:r>
              <a:rPr lang="en-US" altLang="en-US" sz="800" b="1" u="sng" dirty="0">
                <a:solidFill>
                  <a:prstClr val="black"/>
                </a:solidFill>
                <a:latin typeface="+mn-lt"/>
                <a:cs typeface="Calibri" panose="020F0502020204030204" pitchFamily="34" charset="0"/>
              </a:rPr>
              <a:t>Rationale for Change:</a:t>
            </a:r>
          </a:p>
          <a:p>
            <a:pPr defTabSz="881390">
              <a:defRPr/>
            </a:pPr>
            <a:r>
              <a:rPr lang="en-US" sz="800" dirty="0">
                <a:solidFill>
                  <a:prstClr val="black"/>
                </a:solidFill>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33562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1597762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59204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261512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a:t>
            </a:fld>
            <a:endParaRPr lang="en-US">
              <a:solidFill>
                <a:prstClr val="black"/>
              </a:solidFill>
            </a:endParaRPr>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45741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65676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48413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328547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262351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Rule Change</a:t>
            </a:r>
            <a:r>
              <a:rPr lang="en-US" altLang="en-US" b="1" dirty="0">
                <a:solidFill>
                  <a:prstClr val="black"/>
                </a:solidFill>
                <a:latin typeface="+mn-lt"/>
                <a:cs typeface="Arial" panose="020B0604020202020204" pitchFamily="34" charset="0"/>
              </a:rPr>
              <a:t>:</a:t>
            </a:r>
          </a:p>
          <a:p>
            <a:pPr algn="l"/>
            <a:r>
              <a:rPr lang="en-US" b="1" dirty="0">
                <a:latin typeface="+mn-lt"/>
              </a:rPr>
              <a:t>SIX-PLAYER</a:t>
            </a:r>
          </a:p>
          <a:p>
            <a:pPr algn="l"/>
            <a:r>
              <a:rPr lang="en-US" b="1" dirty="0">
                <a:latin typeface="+mn-lt"/>
              </a:rPr>
              <a:t>GENERAL:  </a:t>
            </a:r>
            <a:r>
              <a:rPr lang="en-US" dirty="0">
                <a:latin typeface="+mn-lt"/>
              </a:rPr>
              <a:t>Eleven-player rules are used for six-player football with these listed modifications. …</a:t>
            </a:r>
            <a:endParaRPr lang="en-US" altLang="en-US" dirty="0">
              <a:solidFill>
                <a:prstClr val="black"/>
              </a:solidFill>
              <a:latin typeface="+mn-lt"/>
              <a:cs typeface="Calibri" panose="020F0502020204030204" pitchFamily="34" charset="0"/>
            </a:endParaRPr>
          </a:p>
          <a:p>
            <a:pPr defTabSz="914266">
              <a:defRPr/>
            </a:pPr>
            <a:r>
              <a:rPr lang="en-US" b="1" dirty="0">
                <a:latin typeface="+mn-lt"/>
              </a:rPr>
              <a:t>RULE 7: …</a:t>
            </a:r>
            <a:endParaRPr lang="en-US" altLang="en-US" dirty="0">
              <a:solidFill>
                <a:prstClr val="black"/>
              </a:solidFill>
              <a:latin typeface="+mn-lt"/>
              <a:cs typeface="Calibri" panose="020F0502020204030204" pitchFamily="34" charset="0"/>
            </a:endParaRPr>
          </a:p>
          <a:p>
            <a:pPr algn="l"/>
            <a:r>
              <a:rPr lang="en-US" u="sng" dirty="0">
                <a:solidFill>
                  <a:srgbClr val="FF0000"/>
                </a:solidFill>
                <a:latin typeface="+mn-lt"/>
              </a:rPr>
              <a:t>g.  A direct forward handoff may be made during a scrimmage down before a change of possession, provided both players are in or behind the neutral zone unless it is to the snapper.</a:t>
            </a:r>
            <a:r>
              <a:rPr lang="en-US" dirty="0">
                <a:solidFill>
                  <a:srgbClr val="FF0000"/>
                </a:solidFill>
                <a:latin typeface="+mn-lt"/>
              </a:rPr>
              <a:t> …</a:t>
            </a:r>
            <a:endParaRPr lang="en-US" u="sng" dirty="0">
              <a:solidFill>
                <a:srgbClr val="FF0000"/>
              </a:solidFill>
              <a:latin typeface="+mn-lt"/>
            </a:endParaRPr>
          </a:p>
          <a:p>
            <a:pPr defTabSz="914266">
              <a:defRPr/>
            </a:pPr>
            <a:endParaRPr lang="en-US" altLang="en-US"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mn-lt"/>
                <a:cs typeface="Calibri" panose="020F0502020204030204" pitchFamily="34" charset="0"/>
              </a:rPr>
              <a:t>Rationale for Change:</a:t>
            </a:r>
          </a:p>
          <a:p>
            <a:pPr algn="l"/>
            <a:r>
              <a:rPr lang="en-US" dirty="0">
                <a:latin typeface="+mn-lt"/>
              </a:rPr>
              <a:t>The change allows the ball to be handed forward on a running play, including to the guards/ends, while prohibiting handing the ball to the snapper provided both players are behind the neutral zone. </a:t>
            </a:r>
            <a:endParaRPr lang="en-US"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187236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28</a:t>
            </a:fld>
            <a:endParaRPr lang="en-US">
              <a:solidFill>
                <a:prstClr val="black"/>
              </a:solidFill>
            </a:endParaRPr>
          </a:p>
        </p:txBody>
      </p:sp>
    </p:spTree>
    <p:extLst>
      <p:ext uri="{BB962C8B-B14F-4D97-AF65-F5344CB8AC3E}">
        <p14:creationId xmlns:p14="http://schemas.microsoft.com/office/powerpoint/2010/main" val="34631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the NFHS.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3</a:t>
            </a:fld>
            <a:endParaRPr lang="en-US">
              <a:solidFill>
                <a:prstClr val="black"/>
              </a:solidFill>
            </a:endParaRPr>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2  THE FIELD AND MARKINGS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Lines and other markings: …</a:t>
            </a:r>
          </a:p>
          <a:p>
            <a:pPr defTabSz="914266">
              <a:defRPr/>
            </a:pPr>
            <a:r>
              <a:rPr lang="en-US" dirty="0">
                <a:solidFill>
                  <a:prstClr val="black"/>
                </a:solidFill>
                <a:latin typeface="Calibri"/>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defTabSz="914266">
              <a:defRPr/>
            </a:pPr>
            <a:r>
              <a:rPr lang="en-US" b="1" dirty="0">
                <a:solidFill>
                  <a:prstClr val="black"/>
                </a:solidFill>
                <a:latin typeface="Calibri"/>
              </a:rPr>
              <a:t>NOTES:</a:t>
            </a:r>
          </a:p>
          <a:p>
            <a:pPr defTabSz="914266">
              <a:defRPr/>
            </a:pPr>
            <a:r>
              <a:rPr lang="en-US" dirty="0">
                <a:solidFill>
                  <a:prstClr val="black"/>
                </a:solidFill>
                <a:latin typeface="Calibri"/>
              </a:rPr>
              <a:t>1. It is permissible for both team boxes to be on the same side of the field, provided each team box is marked between respective 20- and 45-yard lines.</a:t>
            </a:r>
          </a:p>
          <a:p>
            <a:pPr defTabSz="914266">
              <a:defRPr/>
            </a:pPr>
            <a:r>
              <a:rPr lang="en-US" dirty="0">
                <a:solidFill>
                  <a:prstClr val="black"/>
                </a:solidFill>
                <a:latin typeface="Calibri"/>
              </a:rPr>
              <a:t>2. It is recommended goal lines and the team box boundaries be marked in a color which contrasts with other field markings and the area between the sidelines and the team box boundaries be solid white or marked with diagonal lines.</a:t>
            </a:r>
          </a:p>
          <a:p>
            <a:pPr defTabSz="914266">
              <a:defRPr/>
            </a:pPr>
            <a:r>
              <a:rPr lang="en-US" u="none" dirty="0">
                <a:solidFill>
                  <a:schemeClr val="bg2">
                    <a:lumMod val="10000"/>
                  </a:schemeClr>
                </a:solidFill>
                <a:latin typeface="Calibri"/>
              </a:rPr>
              <a:t>3. It is permissible for state associations to approve an extension of the team box and to determine the individuals who may be in the extended area, provided such extension is the same for both teams.</a:t>
            </a:r>
          </a:p>
          <a:p>
            <a:pPr defTabSz="914266">
              <a:defRPr/>
            </a:pPr>
            <a:endParaRPr lang="en-US" u="sng" dirty="0">
              <a:solidFill>
                <a:prstClr val="black"/>
              </a:solidFill>
              <a:latin typeface="Calibri"/>
            </a:endParaRPr>
          </a:p>
          <a:p>
            <a:pPr defTabSz="914266">
              <a:defRPr/>
            </a:pPr>
            <a:r>
              <a:rPr lang="en-US" b="1" dirty="0">
                <a:solidFill>
                  <a:prstClr val="black"/>
                </a:solidFill>
                <a:latin typeface="Calibri"/>
              </a:rPr>
              <a:t>RULE 1 – TABLE 1-7 – TABLE OF STATE ASSOCIATION ADOPTIONS …</a:t>
            </a:r>
          </a:p>
          <a:p>
            <a:pPr defTabSz="914266">
              <a:defRPr/>
            </a:pPr>
            <a:r>
              <a:rPr lang="en-US" b="0" u="none" dirty="0">
                <a:solidFill>
                  <a:schemeClr val="bg2">
                    <a:lumMod val="10000"/>
                  </a:schemeClr>
                </a:solidFill>
                <a:latin typeface="Calibri"/>
              </a:rPr>
              <a:t>3. </a:t>
            </a:r>
            <a:r>
              <a:rPr lang="en-US" u="none" dirty="0">
                <a:solidFill>
                  <a:schemeClr val="bg2">
                    <a:lumMod val="10000"/>
                  </a:schemeClr>
                </a:solidFill>
                <a:latin typeface="Calibri"/>
              </a:rPr>
              <a:t>Approve an extension of the team box if the same for both teams. (1-2-3g NOTE 3)</a:t>
            </a:r>
            <a:endParaRPr lang="en-US" b="1" u="none" dirty="0">
              <a:solidFill>
                <a:schemeClr val="bg2">
                  <a:lumMod val="10000"/>
                </a:schemeClr>
              </a:solidFill>
              <a:latin typeface="Calibri"/>
            </a:endParaRPr>
          </a:p>
          <a:p>
            <a:pPr defTabSz="914266">
              <a:defRPr/>
            </a:pPr>
            <a:endParaRPr lang="en-US" altLang="en-US"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By state association adoption, the team box may now be extended beyond the 25-yard line.</a:t>
            </a:r>
            <a:endParaRPr lang="en-US" altLang="en-US" b="1" u="sng" dirty="0">
              <a:solidFill>
                <a:prstClr val="black"/>
              </a:solidFill>
              <a:latin typeface="Calibri"/>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434903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3  GAME EQUIPMENT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The referee shall decide whether the ball meets specifications, </a:t>
            </a:r>
            <a:r>
              <a:rPr lang="en-US" u="none" dirty="0">
                <a:solidFill>
                  <a:schemeClr val="bg2">
                    <a:lumMod val="10000"/>
                  </a:schemeClr>
                </a:solidFill>
                <a:latin typeface="Calibri"/>
              </a:rPr>
              <a:t>and</a:t>
            </a:r>
            <a:r>
              <a:rPr lang="en-US" dirty="0">
                <a:solidFill>
                  <a:prstClr val="black"/>
                </a:solidFill>
                <a:latin typeface="Calibri"/>
              </a:rPr>
              <a:t> the referee </a:t>
            </a:r>
            <a:r>
              <a:rPr lang="en-US" u="none" dirty="0">
                <a:solidFill>
                  <a:schemeClr val="bg2">
                    <a:lumMod val="10000"/>
                  </a:schemeClr>
                </a:solidFill>
                <a:latin typeface="Calibri"/>
              </a:rPr>
              <a:t>or any other game official </a:t>
            </a:r>
            <a:r>
              <a:rPr lang="en-US" dirty="0">
                <a:solidFill>
                  <a:prstClr val="black"/>
                </a:solidFill>
                <a:latin typeface="Calibri"/>
              </a:rPr>
              <a:t>may order the ball changed between downs.</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Any game official may order the ball changed between downs.</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1.3.3A, 1.3.3B</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73956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4266" eaLnBrk="1" hangingPunct="1">
              <a:buFont typeface="Wingdings" panose="05000000000000000000" pitchFamily="2" charset="2"/>
              <a:buChar char="v"/>
              <a:defRPr/>
            </a:pPr>
            <a:r>
              <a:rPr lang="en-US" altLang="en-US" sz="1000" b="1" u="sng" dirty="0">
                <a:solidFill>
                  <a:prstClr val="black"/>
                </a:solidFill>
                <a:latin typeface="Calibri"/>
                <a:cs typeface="Arial" panose="020B0604020202020204" pitchFamily="34" charset="0"/>
              </a:rPr>
              <a:t>Rule Change</a:t>
            </a:r>
            <a:r>
              <a:rPr lang="en-US" altLang="en-US" sz="1000" b="1" dirty="0">
                <a:solidFill>
                  <a:prstClr val="black"/>
                </a:solidFill>
                <a:latin typeface="Calibri"/>
                <a:cs typeface="Arial" panose="020B0604020202020204" pitchFamily="34" charset="0"/>
              </a:rPr>
              <a:t>:</a:t>
            </a:r>
          </a:p>
          <a:p>
            <a:pPr defTabSz="914266">
              <a:spcBef>
                <a:spcPts val="0"/>
              </a:spcBef>
              <a:defRPr/>
            </a:pPr>
            <a:r>
              <a:rPr lang="en-US" altLang="en-US" sz="1000" b="1" dirty="0">
                <a:solidFill>
                  <a:prstClr val="black"/>
                </a:solidFill>
                <a:latin typeface="Calibri"/>
                <a:cs typeface="Calibri" panose="020F0502020204030204" pitchFamily="34" charset="0"/>
              </a:rPr>
              <a:t>RULE 1 – SECTION 4  PLAYER DESIGNATIONS …</a:t>
            </a:r>
            <a:endParaRPr lang="en-US" sz="1000" dirty="0">
              <a:solidFill>
                <a:prstClr val="black"/>
              </a:solidFill>
              <a:latin typeface="Calibri"/>
            </a:endParaRPr>
          </a:p>
          <a:p>
            <a:pPr defTabSz="914266">
              <a:defRPr/>
            </a:pPr>
            <a:r>
              <a:rPr lang="en-US" sz="1000" b="1" dirty="0">
                <a:solidFill>
                  <a:prstClr val="black"/>
                </a:solidFill>
                <a:latin typeface="Calibri"/>
              </a:rPr>
              <a:t>ART. 3 . . . </a:t>
            </a:r>
            <a:r>
              <a:rPr lang="en-US" sz="1000" dirty="0">
                <a:solidFill>
                  <a:prstClr val="black"/>
                </a:solidFill>
                <a:latin typeface="Calibri"/>
              </a:rPr>
              <a:t>Each player shall be numbered</a:t>
            </a:r>
            <a:r>
              <a:rPr lang="en-US" sz="1000" u="none" dirty="0">
                <a:solidFill>
                  <a:schemeClr val="bg2">
                    <a:lumMod val="10000"/>
                  </a:schemeClr>
                </a:solidFill>
                <a:latin typeface="Calibri"/>
              </a:rPr>
              <a:t> 0 </a:t>
            </a:r>
            <a:r>
              <a:rPr lang="en-US" sz="1000" dirty="0">
                <a:solidFill>
                  <a:prstClr val="black"/>
                </a:solidFill>
                <a:latin typeface="Calibri"/>
              </a:rPr>
              <a:t>through 99 inclusive. </a:t>
            </a:r>
            <a:r>
              <a:rPr lang="en-US" sz="1000" u="none" dirty="0">
                <a:solidFill>
                  <a:schemeClr val="bg2">
                    <a:lumMod val="10000"/>
                  </a:schemeClr>
                </a:solidFill>
                <a:latin typeface="Calibri"/>
              </a:rPr>
              <a:t>Any number preceded by the digit zero is illegal.  </a:t>
            </a:r>
            <a:r>
              <a:rPr lang="en-US" sz="1000" dirty="0">
                <a:solidFill>
                  <a:prstClr val="black"/>
                </a:solidFill>
                <a:latin typeface="Calibri"/>
              </a:rPr>
              <a:t>See 7-2-5.</a:t>
            </a:r>
          </a:p>
          <a:p>
            <a:pPr defTabSz="914266">
              <a:defRPr/>
            </a:pPr>
            <a:endParaRPr lang="en-US" altLang="en-US" sz="1000" dirty="0">
              <a:solidFill>
                <a:prstClr val="black"/>
              </a:solidFill>
              <a:latin typeface="Calibri"/>
              <a:cs typeface="Calibri" panose="020F0502020204030204" pitchFamily="34" charset="0"/>
            </a:endParaRPr>
          </a:p>
          <a:p>
            <a:pPr defTabSz="914266">
              <a:defRPr/>
            </a:pPr>
            <a:r>
              <a:rPr lang="en-US" altLang="en-US" sz="1000" b="1" dirty="0">
                <a:solidFill>
                  <a:prstClr val="black"/>
                </a:solidFill>
                <a:latin typeface="Calibri"/>
                <a:cs typeface="Calibri" panose="020F0502020204030204" pitchFamily="34" charset="0"/>
              </a:rPr>
              <a:t>RULE 1 – SECTION 5  PLAYER EQUIPMENT …</a:t>
            </a:r>
            <a:endParaRPr lang="en-US" sz="1000" dirty="0">
              <a:solidFill>
                <a:prstClr val="black"/>
              </a:solidFill>
              <a:latin typeface="Calibri"/>
            </a:endParaRPr>
          </a:p>
          <a:p>
            <a:pPr defTabSz="914266">
              <a:defRPr/>
            </a:pPr>
            <a:r>
              <a:rPr lang="en-US" sz="1000" b="1" dirty="0">
                <a:solidFill>
                  <a:prstClr val="black"/>
                </a:solidFill>
                <a:latin typeface="Calibri"/>
              </a:rPr>
              <a:t>ART. 1 . . . </a:t>
            </a:r>
            <a:r>
              <a:rPr lang="en-US" sz="1000" dirty="0">
                <a:solidFill>
                  <a:prstClr val="black"/>
                </a:solidFill>
                <a:latin typeface="Calibri"/>
              </a:rPr>
              <a:t>Mandatory equipment. Each player shall participate while wearing the following pieces of properly fitted equipment, which shall be professionally</a:t>
            </a:r>
          </a:p>
          <a:p>
            <a:pPr defTabSz="914266">
              <a:defRPr/>
            </a:pPr>
            <a:r>
              <a:rPr lang="en-US" sz="1000" dirty="0">
                <a:solidFill>
                  <a:prstClr val="black"/>
                </a:solidFill>
                <a:latin typeface="Calibri"/>
              </a:rPr>
              <a:t>manufactured and not altered to decrease protection: …</a:t>
            </a:r>
            <a:endParaRPr lang="en-US" altLang="en-US" sz="1000" b="1" dirty="0">
              <a:solidFill>
                <a:prstClr val="black"/>
              </a:solidFill>
              <a:latin typeface="Calibri"/>
              <a:cs typeface="Calibri" panose="020F0502020204030204" pitchFamily="34" charset="0"/>
            </a:endParaRPr>
          </a:p>
          <a:p>
            <a:pPr defTabSz="914266">
              <a:defRPr/>
            </a:pPr>
            <a:r>
              <a:rPr lang="en-US" sz="1000" dirty="0">
                <a:solidFill>
                  <a:prstClr val="black"/>
                </a:solidFill>
                <a:latin typeface="Calibri"/>
              </a:rPr>
              <a:t>c. Numbers</a:t>
            </a:r>
          </a:p>
          <a:p>
            <a:pPr marL="228567" indent="-228567" defTabSz="914266">
              <a:buFontTx/>
              <a:buAutoNum type="arabicPeriod"/>
              <a:defRPr/>
            </a:pPr>
            <a:r>
              <a:rPr lang="en-US" sz="1000" dirty="0">
                <a:solidFill>
                  <a:prstClr val="black"/>
                </a:solidFill>
                <a:latin typeface="Calibri"/>
              </a:rPr>
              <a:t>The numbers shall be clearly visible and legible using Arabic numbers</a:t>
            </a:r>
            <a:r>
              <a:rPr lang="en-US" sz="1000" dirty="0">
                <a:solidFill>
                  <a:schemeClr val="bg2">
                    <a:lumMod val="10000"/>
                  </a:schemeClr>
                </a:solidFill>
                <a:latin typeface="Calibri"/>
              </a:rPr>
              <a:t> </a:t>
            </a:r>
            <a:r>
              <a:rPr lang="en-US" sz="1000" u="none" dirty="0">
                <a:solidFill>
                  <a:schemeClr val="bg2">
                    <a:lumMod val="10000"/>
                  </a:schemeClr>
                </a:solidFill>
                <a:latin typeface="Calibri"/>
              </a:rPr>
              <a:t>0</a:t>
            </a:r>
            <a:r>
              <a:rPr lang="en-US" sz="1000" dirty="0">
                <a:solidFill>
                  <a:schemeClr val="bg2">
                    <a:lumMod val="10000"/>
                  </a:schemeClr>
                </a:solidFill>
                <a:latin typeface="Calibri"/>
              </a:rPr>
              <a:t>-99 </a:t>
            </a:r>
            <a:r>
              <a:rPr lang="en-US" sz="1000" dirty="0">
                <a:solidFill>
                  <a:prstClr val="black"/>
                </a:solidFill>
                <a:latin typeface="Calibri"/>
              </a:rPr>
              <a:t>inclusive and shall be on the front and back of the jersey.</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2  FORMATION/POSITION, NUMBERSING AND ACTION AT THE SNAP …</a:t>
            </a:r>
          </a:p>
          <a:p>
            <a:pPr defTabSz="914266">
              <a:defRPr/>
            </a:pPr>
            <a:r>
              <a:rPr lang="en-US" sz="1000" b="1" dirty="0">
                <a:solidFill>
                  <a:prstClr val="black"/>
                </a:solidFill>
                <a:latin typeface="Calibri"/>
              </a:rPr>
              <a:t>ART. 5 . . . </a:t>
            </a:r>
            <a:r>
              <a:rPr lang="en-US" sz="1000" dirty="0">
                <a:solidFill>
                  <a:prstClr val="black"/>
                </a:solidFill>
                <a:latin typeface="Calibri"/>
              </a:rPr>
              <a:t>Player formation and numbering requirements include:</a:t>
            </a:r>
          </a:p>
          <a:p>
            <a:pPr defTabSz="914266">
              <a:defRPr/>
            </a:pPr>
            <a:r>
              <a:rPr lang="en-US" sz="1000" dirty="0">
                <a:solidFill>
                  <a:prstClr val="black"/>
                </a:solidFill>
                <a:latin typeface="Calibri"/>
              </a:rPr>
              <a:t>a. No more than four A players may be backs and only one A player</a:t>
            </a:r>
          </a:p>
          <a:p>
            <a:pPr defTabSz="914266">
              <a:defRPr/>
            </a:pPr>
            <a:r>
              <a:rPr lang="en-US" sz="1000" dirty="0">
                <a:solidFill>
                  <a:prstClr val="black"/>
                </a:solidFill>
                <a:latin typeface="Calibri"/>
              </a:rPr>
              <a:t>b. At the snap, at least five A players on their line of scrimmage must be numbered 50-79.</a:t>
            </a:r>
          </a:p>
          <a:p>
            <a:pPr defTabSz="914266">
              <a:defRPr/>
            </a:pPr>
            <a:r>
              <a:rPr lang="en-US" sz="1000" b="1" dirty="0">
                <a:solidFill>
                  <a:prstClr val="black"/>
                </a:solidFill>
                <a:latin typeface="Calibri"/>
              </a:rPr>
              <a:t>EXCEPTIONS:</a:t>
            </a:r>
          </a:p>
          <a:p>
            <a:pPr defTabSz="914266">
              <a:defRPr/>
            </a:pPr>
            <a:r>
              <a:rPr lang="en-US" sz="1000" dirty="0">
                <a:solidFill>
                  <a:prstClr val="black"/>
                </a:solidFill>
                <a:latin typeface="Calibri"/>
              </a:rPr>
              <a:t>1. On first, second or third down, when A sets or shifts into a scrimmage-kick formation as in 2-14-2a, the snapper may be a player numbered </a:t>
            </a:r>
            <a:r>
              <a:rPr lang="en-US" sz="1000" u="none" dirty="0">
                <a:solidFill>
                  <a:schemeClr val="bg2">
                    <a:lumMod val="10000"/>
                  </a:schemeClr>
                </a:solidFill>
                <a:latin typeface="Calibri"/>
              </a:rPr>
              <a:t>0 </a:t>
            </a:r>
            <a:r>
              <a:rPr lang="en-US" sz="1000" dirty="0">
                <a:solidFill>
                  <a:prstClr val="black"/>
                </a:solidFill>
                <a:latin typeface="Calibri"/>
              </a:rPr>
              <a:t>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defTabSz="914266">
              <a:defRPr/>
            </a:pPr>
            <a:r>
              <a:rPr lang="en-US" sz="1000" dirty="0">
                <a:solidFill>
                  <a:prstClr val="black"/>
                </a:solidFill>
                <a:latin typeface="Calibri"/>
              </a:rPr>
              <a:t>2. On fourth down or during a kick try, when A sets or shifts into a scrimmage-kick formation, any A player numbered </a:t>
            </a:r>
            <a:r>
              <a:rPr lang="en-US" sz="1000" u="sng" dirty="0">
                <a:solidFill>
                  <a:srgbClr val="FF0000"/>
                </a:solidFill>
                <a:latin typeface="Calibri"/>
              </a:rPr>
              <a:t>0</a:t>
            </a:r>
            <a:r>
              <a:rPr lang="en-US" sz="1000" dirty="0">
                <a:solidFill>
                  <a:srgbClr val="FF0000"/>
                </a:solidFill>
                <a:latin typeface="Calibri"/>
              </a:rPr>
              <a:t> </a:t>
            </a:r>
            <a:r>
              <a:rPr lang="en-US" sz="1000" dirty="0">
                <a:solidFill>
                  <a:prstClr val="black"/>
                </a:solidFill>
                <a:latin typeface="Calibri"/>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5  FORWARD-PASS CLASSIFICATION …</a:t>
            </a:r>
          </a:p>
          <a:p>
            <a:pPr defTabSz="914266">
              <a:defRPr/>
            </a:pPr>
            <a:r>
              <a:rPr lang="en-US" sz="1000" b="1" dirty="0">
                <a:solidFill>
                  <a:prstClr val="black"/>
                </a:solidFill>
                <a:latin typeface="Calibri"/>
              </a:rPr>
              <a:t>ART. 6 . . . </a:t>
            </a:r>
            <a:r>
              <a:rPr lang="en-US" sz="1000" dirty="0">
                <a:solidFill>
                  <a:prstClr val="black"/>
                </a:solidFill>
                <a:latin typeface="Calibri"/>
              </a:rPr>
              <a:t>Pass eligibility rules apply only to a legal forward pass. The following players are eligible pass receivers:</a:t>
            </a:r>
          </a:p>
          <a:p>
            <a:pPr marL="228567" indent="-228567" defTabSz="914266">
              <a:buFontTx/>
              <a:buAutoNum type="alphaLcPeriod"/>
              <a:defRPr/>
            </a:pPr>
            <a:r>
              <a:rPr lang="en-US" sz="1000" dirty="0">
                <a:solidFill>
                  <a:prstClr val="black"/>
                </a:solidFill>
                <a:latin typeface="Calibri"/>
              </a:rPr>
              <a:t>All A players eligible by position and number including those who, at the time of the snap, are on the ends of their scrimmage line or legally behind the line (possible total of six) and are numbered </a:t>
            </a:r>
            <a:r>
              <a:rPr lang="en-US" sz="1000" u="none" dirty="0">
                <a:solidFill>
                  <a:schemeClr val="bg2">
                    <a:lumMod val="10000"/>
                  </a:schemeClr>
                </a:solidFill>
                <a:latin typeface="Calibri"/>
              </a:rPr>
              <a:t>0</a:t>
            </a:r>
            <a:r>
              <a:rPr lang="en-US" sz="1000" dirty="0">
                <a:solidFill>
                  <a:prstClr val="black"/>
                </a:solidFill>
                <a:latin typeface="Calibri"/>
              </a:rPr>
              <a:t>-49 or 80-99. (7-2-5b EXCEPTION 2)</a:t>
            </a:r>
          </a:p>
          <a:p>
            <a:pPr defTabSz="914266">
              <a:defRPr/>
            </a:pPr>
            <a:endParaRPr lang="en-US" altLang="en-US" sz="1000"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Rationale for Change:</a:t>
            </a:r>
          </a:p>
          <a:p>
            <a:pPr defTabSz="914266">
              <a:defRPr/>
            </a:pPr>
            <a:r>
              <a:rPr lang="en-US" sz="1000" dirty="0">
                <a:solidFill>
                  <a:prstClr val="black"/>
                </a:solidFill>
                <a:latin typeface="Calibri"/>
              </a:rPr>
              <a:t>2022 Rule Change - The single digit number "0" is now a legal number.</a:t>
            </a: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Case Book:</a:t>
            </a:r>
            <a:r>
              <a:rPr lang="en-US" altLang="en-US" sz="1000" dirty="0">
                <a:solidFill>
                  <a:prstClr val="black"/>
                </a:solidFill>
                <a:latin typeface="Calibri"/>
                <a:cs typeface="Calibri" panose="020F0502020204030204" pitchFamily="34" charset="0"/>
              </a:rPr>
              <a:t>  See SITUATION 1.4.3</a:t>
            </a:r>
            <a:endParaRPr lang="en-US" sz="1000"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31844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2 – SECTION 3  BLOCKING … </a:t>
            </a:r>
          </a:p>
          <a:p>
            <a:pPr defTabSz="914266">
              <a:defRPr/>
            </a:pPr>
            <a:r>
              <a:rPr lang="en-US" b="1" dirty="0">
                <a:solidFill>
                  <a:prstClr val="black"/>
                </a:solidFill>
                <a:latin typeface="Calibri"/>
              </a:rPr>
              <a:t>ART. 8 . . . </a:t>
            </a:r>
            <a:r>
              <a:rPr lang="en-US" dirty="0">
                <a:solidFill>
                  <a:prstClr val="black"/>
                </a:solidFill>
                <a:latin typeface="Calibri"/>
              </a:rPr>
              <a:t>Chop block is a combination block by two or more teammates against an opponent other than the runner, with or without delay, where one of the blocks is </a:t>
            </a:r>
            <a:r>
              <a:rPr lang="en-US" u="none" dirty="0">
                <a:solidFill>
                  <a:schemeClr val="bg2">
                    <a:lumMod val="10000"/>
                  </a:schemeClr>
                </a:solidFill>
                <a:latin typeface="Calibri"/>
              </a:rPr>
              <a:t>below the waist </a:t>
            </a:r>
            <a:r>
              <a:rPr lang="en-US" dirty="0">
                <a:solidFill>
                  <a:prstClr val="black"/>
                </a:solidFill>
                <a:latin typeface="Calibri"/>
              </a:rPr>
              <a:t>and one of the blocks is </a:t>
            </a:r>
            <a:r>
              <a:rPr lang="en-US" u="none" dirty="0">
                <a:solidFill>
                  <a:schemeClr val="bg2">
                    <a:lumMod val="10000"/>
                  </a:schemeClr>
                </a:solidFill>
                <a:latin typeface="Calibri"/>
              </a:rPr>
              <a:t>above the waist.</a:t>
            </a:r>
            <a:endParaRPr lang="en-US" altLang="en-US"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sz="1000"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 chop block has been redefined as an illegal combination block where contact is made above and below the waist.</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 </a:t>
            </a:r>
            <a:r>
              <a:rPr lang="en-US" altLang="en-US" dirty="0">
                <a:solidFill>
                  <a:prstClr val="black"/>
                </a:solidFill>
                <a:cs typeface="Calibri" panose="020F0502020204030204" pitchFamily="34" charset="0"/>
              </a:rPr>
              <a:t>9.3.2F</a:t>
            </a:r>
            <a:endParaRPr lang="en-US" dirty="0">
              <a:solidFill>
                <a:prstClr val="black"/>
              </a:solidFill>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450468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4  STARTING AND STOPPING THE GAME CLOCK …</a:t>
            </a:r>
            <a:endParaRPr lang="en-US" dirty="0">
              <a:solidFill>
                <a:prstClr val="black"/>
              </a:solidFill>
              <a:latin typeface="Calibri"/>
            </a:endParaRPr>
          </a:p>
          <a:p>
            <a:pPr defTabSz="914266">
              <a:defRPr/>
            </a:pPr>
            <a:r>
              <a:rPr lang="en-US" b="1" dirty="0">
                <a:solidFill>
                  <a:prstClr val="black"/>
                </a:solidFill>
                <a:latin typeface="Calibri"/>
              </a:rPr>
              <a:t>ART. 7 . . . </a:t>
            </a:r>
            <a:r>
              <a:rPr lang="en-US" dirty="0">
                <a:solidFill>
                  <a:prstClr val="black"/>
                </a:solidFill>
                <a:latin typeface="Calibri"/>
              </a:rPr>
              <a:t>When a </a:t>
            </a:r>
            <a:r>
              <a:rPr lang="en-US" u="none" dirty="0">
                <a:solidFill>
                  <a:schemeClr val="bg2">
                    <a:lumMod val="10000"/>
                  </a:schemeClr>
                </a:solidFill>
                <a:latin typeface="Calibri"/>
              </a:rPr>
              <a:t>foul is committed </a:t>
            </a:r>
            <a:r>
              <a:rPr lang="en-US" dirty="0">
                <a:solidFill>
                  <a:prstClr val="black"/>
                </a:solidFill>
                <a:latin typeface="Calibri"/>
              </a:rPr>
              <a:t>with less than two minutes remaining in either half, the offended team will have the option to start the game clock on the snap.</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Changed the offended team's game clock options following a foul committed with less than two minutes remaining in either half.</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3.4.7A, 3.4.7C, 3.4.7D</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435817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6  PLAY CLOCK, BALL READY FOR PLAY AND DELAY …</a:t>
            </a:r>
          </a:p>
          <a:p>
            <a:pPr defTabSz="914266">
              <a:defRPr/>
            </a:pPr>
            <a:r>
              <a:rPr lang="en-US" b="1" dirty="0">
                <a:solidFill>
                  <a:prstClr val="black"/>
                </a:solidFill>
                <a:latin typeface="Calibri"/>
              </a:rPr>
              <a:t>ART. 1 . . . </a:t>
            </a:r>
            <a:r>
              <a:rPr lang="en-US" dirty="0">
                <a:solidFill>
                  <a:prstClr val="black"/>
                </a:solidFill>
                <a:latin typeface="Calibri"/>
              </a:rPr>
              <a:t>Play clock and ready-for-play:</a:t>
            </a:r>
          </a:p>
          <a:p>
            <a:pPr defTabSz="914266">
              <a:defRPr/>
            </a:pPr>
            <a:r>
              <a:rPr lang="en-US" dirty="0">
                <a:solidFill>
                  <a:prstClr val="black"/>
                </a:solidFill>
                <a:latin typeface="Calibri"/>
              </a:rPr>
              <a:t>a. Play clock:</a:t>
            </a:r>
          </a:p>
          <a:p>
            <a:pPr defTabSz="914266">
              <a:defRPr/>
            </a:pPr>
            <a:r>
              <a:rPr lang="en-US" dirty="0">
                <a:solidFill>
                  <a:prstClr val="black"/>
                </a:solidFill>
                <a:latin typeface="Calibri"/>
              </a:rPr>
              <a:t>1. 25 seconds will be on the play clock and start on the ready-for-play signal:</a:t>
            </a:r>
          </a:p>
          <a:p>
            <a:pPr defTabSz="914266">
              <a:defRPr/>
            </a:pPr>
            <a:r>
              <a:rPr lang="en-US" dirty="0">
                <a:solidFill>
                  <a:prstClr val="black"/>
                </a:solidFill>
                <a:latin typeface="Calibri"/>
              </a:rPr>
              <a:t>(a) Prior to a try following a score;</a:t>
            </a:r>
          </a:p>
          <a:p>
            <a:pPr defTabSz="914266">
              <a:defRPr/>
            </a:pPr>
            <a:r>
              <a:rPr lang="en-US" dirty="0">
                <a:solidFill>
                  <a:prstClr val="black"/>
                </a:solidFill>
                <a:latin typeface="Calibri"/>
              </a:rPr>
              <a:t>(b) To start a period or overtime series;</a:t>
            </a:r>
          </a:p>
          <a:p>
            <a:pPr defTabSz="914266">
              <a:defRPr/>
            </a:pPr>
            <a:r>
              <a:rPr lang="en-US" dirty="0">
                <a:solidFill>
                  <a:prstClr val="black"/>
                </a:solidFill>
                <a:latin typeface="Calibri"/>
              </a:rPr>
              <a:t>(c) Following administration of an inadvertent whistle;</a:t>
            </a:r>
          </a:p>
          <a:p>
            <a:pPr defTabSz="914266">
              <a:defRPr/>
            </a:pPr>
            <a:r>
              <a:rPr lang="en-US" dirty="0">
                <a:solidFill>
                  <a:prstClr val="black"/>
                </a:solidFill>
                <a:latin typeface="Calibri"/>
              </a:rPr>
              <a:t>(d) Following a charged time-out;</a:t>
            </a:r>
          </a:p>
          <a:p>
            <a:pPr defTabSz="914266">
              <a:defRPr/>
            </a:pPr>
            <a:r>
              <a:rPr lang="en-US" dirty="0">
                <a:solidFill>
                  <a:prstClr val="black"/>
                </a:solidFill>
                <a:latin typeface="Calibri"/>
              </a:rPr>
              <a:t>(e) Following an official's time-out as in 3-5-7 or 3-5-10.</a:t>
            </a:r>
          </a:p>
          <a:p>
            <a:pPr defTabSz="914266">
              <a:defRPr/>
            </a:pPr>
            <a:r>
              <a:rPr lang="en-US" b="1" dirty="0">
                <a:solidFill>
                  <a:prstClr val="black"/>
                </a:solidFill>
                <a:latin typeface="Calibri"/>
              </a:rPr>
              <a:t>EXCEPTIONS:</a:t>
            </a:r>
          </a:p>
          <a:p>
            <a:pPr defTabSz="914266">
              <a:defRPr/>
            </a:pPr>
            <a:r>
              <a:rPr lang="en-US" dirty="0">
                <a:solidFill>
                  <a:prstClr val="black"/>
                </a:solidFill>
                <a:latin typeface="Calibri"/>
              </a:rPr>
              <a:t>1. 3-5-7b;</a:t>
            </a:r>
          </a:p>
          <a:p>
            <a:pPr defTabSz="914266">
              <a:defRPr/>
            </a:pPr>
            <a:r>
              <a:rPr lang="en-US" u="none" dirty="0">
                <a:solidFill>
                  <a:schemeClr val="bg2">
                    <a:lumMod val="10000"/>
                  </a:schemeClr>
                </a:solidFill>
                <a:latin typeface="Calibri"/>
              </a:rPr>
              <a:t>2. 3-5-7e, 3-5-7i or 3-5-10 if related to a defensive player.</a:t>
            </a:r>
            <a:endParaRPr lang="en-US" altLang="en-US" b="1"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Added a new exception to the play clock administration following a foul committed only by the defensive team.</a:t>
            </a:r>
            <a:endParaRPr lang="en-US" alt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272128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dirty="0">
                <a:solidFill>
                  <a:prstClr val="black"/>
                </a:solidFill>
              </a:rPr>
              <a:t>Overview of NFHS Rules Review Committee.</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4</a:t>
            </a:fld>
            <a:endParaRPr lang="en-US">
              <a:solidFill>
                <a:prstClr val="black"/>
              </a:solidFill>
            </a:endParaRPr>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1-99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40</a:t>
            </a:fld>
            <a:endParaRPr lang="en-US">
              <a:solidFill>
                <a:prstClr val="black"/>
              </a:solidFill>
            </a:endParaRPr>
          </a:p>
        </p:txBody>
      </p:sp>
    </p:spTree>
    <p:extLst>
      <p:ext uri="{BB962C8B-B14F-4D97-AF65-F5344CB8AC3E}">
        <p14:creationId xmlns:p14="http://schemas.microsoft.com/office/powerpoint/2010/main" val="4078363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dirty="0">
                <a:solidFill>
                  <a:prstClr val="black"/>
                </a:solidFill>
              </a:rPr>
              <a:t>The following football points of emphasis were selected by the NFHS Football Rules Committee for the 2023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Helping The Runner  (Point of Emphasis):</a:t>
            </a:r>
          </a:p>
          <a:p>
            <a:endParaRPr lang="en-US" dirty="0">
              <a:latin typeface="+mn-lt"/>
            </a:endParaRPr>
          </a:p>
          <a:p>
            <a:pPr algn="l"/>
            <a:r>
              <a:rPr lang="en-US" sz="800" dirty="0"/>
              <a:t>     Rule changes have been made at higher levels of football allowing offensive teams to pile in behind and directly push the runner. Because of these changes, we are now seeing similar plays at the high school level. As guardians of the game, it is imperative that all stakeholders work together to remove “helping the runner” from our high school game.</a:t>
            </a:r>
          </a:p>
          <a:p>
            <a:pPr algn="l"/>
            <a:r>
              <a:rPr lang="en-US" sz="800" dirty="0"/>
              <a:t>     Administrators, coaches and football game officials all have a responsibility to know, respect and teach/enforce the NFHS rules of high school football. Football is a vigorous, physical contact game and, for this reason, much attention is given to minimizing risk of injury to all players. Each respective rules code (NFL, NCAA and NFHS) has rules that coincide with the physical development of competing athletes and their goals for the game.</a:t>
            </a:r>
          </a:p>
          <a:p>
            <a:pPr algn="l"/>
            <a:r>
              <a:rPr lang="en-US" sz="800" dirty="0"/>
              <a:t>     The NFHS Football Rules Committee’s main focus is risk minimization, followed closely by assurance of a balance between offensive and defensive rules. Because the players on defense must guard against the pass, they are not able to counter the advantages created by “helping the runner” formations. Allowing teams to help the runner by illegal techniques swings the balance heavily in favor of the offense.</a:t>
            </a:r>
          </a:p>
          <a:p>
            <a:pPr algn="l"/>
            <a:r>
              <a:rPr lang="en-US" sz="800" dirty="0"/>
              <a:t>     Football game officials need to change their view of “helping the runner” to a risk issue (clipping, chop block) and remove it from the “pioneer call” category and refocus on ending plays when forward progress is stopped. Pushing the pile is legal; direct contact and pushing, pulling, lifting of the runner is not.</a:t>
            </a:r>
          </a:p>
          <a:p>
            <a:pPr algn="l"/>
            <a:r>
              <a:rPr lang="en-US" sz="800" dirty="0"/>
              <a:t>     The NFHS Coaches Code of Ethics states: “Coaches shall master the contest rules and shall teach the rules to their team members. Coaches shall not seek an advantage by circumvention of the spirit or letter of the rules. Coaches have a tremendous influence, for good or ill, on the education of the student, and thus shall never place the value of winning above the value of instilling the highest ideals of character.”</a:t>
            </a:r>
          </a:p>
          <a:p>
            <a:pPr algn="l"/>
            <a:r>
              <a:rPr lang="en-US" sz="800" dirty="0"/>
              <a:t>     If school administrators/athletic directors truly believe that activities are an extension of the classroom, they must be actively involved with programs they supervise and redirect coaches when they observe them teaching prohibited tactics.</a:t>
            </a:r>
          </a:p>
          <a:p>
            <a:pPr algn="l"/>
            <a:r>
              <a:rPr lang="en-US" sz="800" dirty="0"/>
              <a:t>     Removing “helping the runner” from high school football will at times be met with resistance. School administrative support of football game officials, re-focus of coaches and education of players will lead to a smooth transition. All those directly involved in our great game must stay committed to trying to minimize risk to all players and maintaining the balance between offensive and defensive play.</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249684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Communication Between Coaches and Game Officials  (Point of Emphasis):</a:t>
            </a:r>
          </a:p>
          <a:p>
            <a:endParaRPr lang="en-US" dirty="0">
              <a:latin typeface="+mn-lt"/>
            </a:endParaRPr>
          </a:p>
          <a:p>
            <a:pPr algn="l"/>
            <a:r>
              <a:rPr lang="en-US" sz="800" dirty="0"/>
              <a:t>     Coaches and game officials must demonstrate respect for one another. This mutual appreciation is the foundation of appropriate and professional communication.</a:t>
            </a:r>
          </a:p>
          <a:p>
            <a:pPr algn="l"/>
            <a:r>
              <a:rPr lang="en-US" sz="800" dirty="0"/>
              <a:t>     Football is an emotional game. Coaches and game officials must realize that competition often leads to intense interactions on the field. Both must work together and strive to manage verbal and nonverbal exchanges in ways that avoid escalating conflict.</a:t>
            </a:r>
          </a:p>
          <a:p>
            <a:pPr algn="l"/>
            <a:r>
              <a:rPr lang="en-US" sz="800" dirty="0"/>
              <a:t>     Game officials must recognize their role in the game: to provide a service to the coaches and student-athletes in an unemotional and impartial manner. Game officials must always be respectful and maintain a calm demeanor in their comments to coaches, especially when tension is high. Game officials must avoid the urge to argue with coaches who disagree with their decisions. Coaches may ask questions, and game officials should make every effort to be approachable, actively listen, and provide correct and complete answers as soon as possible. Game officials should aim to be direct and concise in their communication of essential information.</a:t>
            </a:r>
          </a:p>
          <a:p>
            <a:pPr algn="l"/>
            <a:r>
              <a:rPr lang="en-US" sz="800" dirty="0"/>
              <a:t>     When emotions are running especially high, game officials should de-escalate tensions and demonstrate empathy and understanding of the coach’s perspective. Game officials must anticipate circumstances where coaches may become upset and pre-emptively diffuse the situation. A game official should never threaten the coach with consequences for their behavior, nor should a game official become defensive. If a coach exhibits inappropriate behavior and “crosses a line,” the game official may choose to penalize the coach for unsportsmanlike conduct. However, throwing a flag should be a last resort. A better approach is to clearly and calmly tell the coach that the comments or behavior are unacceptable, and that it’s difficult to focus on the on-field action if the coach continues to distract the game official.</a:t>
            </a:r>
          </a:p>
          <a:p>
            <a:pPr algn="l"/>
            <a:r>
              <a:rPr lang="en-US" sz="800" dirty="0"/>
              <a:t>     Coaches model acceptable and unacceptable behavior for their student-athletes. If coaches disrespect game officials and make derogatory comments, players will behave in the same way. Coaches should win with grace and lose with dignity. Coaches must understand that the football field is an extension of the classroom and must exhibit proper conduct. This includes respecting the decisions of game officials even when they disagree, and handling differences of opinion in a civil and dignified manner. Dialogue with game officials should be constructive and respectful, not confrontational. Handling disagreements in a business-like manner teaches players good sportsmanship, which is a perennial focus of the NFHS.</a:t>
            </a:r>
          </a:p>
          <a:p>
            <a:pPr algn="l"/>
            <a:r>
              <a:rPr lang="en-US" sz="800" dirty="0"/>
              <a:t>     Coaches and game officials have a professional responsibility to demonstrate respect for one another and communicate appropriately. Coaches and game officials love the game and desire to positively impact young people. Proper communication during competition teaches players a valuable life lesson about conflict resolution.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143291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a:defRPr/>
            </a:pPr>
            <a:r>
              <a:rPr lang="en-US" sz="1400" b="1" u="sng" dirty="0">
                <a:solidFill>
                  <a:prstClr val="black"/>
                </a:solidFill>
              </a:rPr>
              <a:t>Game Management  (Point of </a:t>
            </a:r>
            <a:r>
              <a:rPr lang="en-US" sz="1400" b="1" u="sng">
                <a:solidFill>
                  <a:prstClr val="black"/>
                </a:solidFill>
              </a:rPr>
              <a:t>Emphasis):</a:t>
            </a:r>
            <a:endParaRPr lang="en-US" dirty="0">
              <a:latin typeface="+mn-lt"/>
            </a:endParaRPr>
          </a:p>
          <a:p>
            <a:pPr algn="l"/>
            <a:r>
              <a:rPr lang="en-US" sz="800" dirty="0"/>
              <a:t>     Each school community must take pride in hosting an athletic contest or event. Proper advance planning is key to an orderly, secure, safe and enjoyable activity. Planning begins with clearly defined tasks for game administration and event personnel. Beginning with the arrival of players, game officials and spectators, each school must have a purposeful plan to address any and all expected issues, as well as the unforeseen.</a:t>
            </a:r>
          </a:p>
          <a:p>
            <a:pPr algn="l"/>
            <a:r>
              <a:rPr lang="en-US" sz="800" dirty="0"/>
              <a:t>     Preparation begins with clear and concise communication between the host and the competing school regarding the logistics of arrival and departure.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a:t>
            </a:r>
          </a:p>
          <a:p>
            <a:pPr algn="l"/>
            <a:r>
              <a:rPr lang="en-US" sz="800" dirty="0"/>
              <a:t>     Game officials should be afforded the same communication considerations given the visiting school community. Host administration must provide accurate information for the officiating crew so as to ease any pre-game apprehension or uncertainty. Clear, concise communication is of utmost importance. Having assigned personnel to greet game officials and address all their pre-game and post-game needs is a bare minimum for the host school. Security of game officials must be an absolute priority. Make sure the locker room is properly supervised and access is limited to proper personnel only.</a:t>
            </a:r>
          </a:p>
          <a:p>
            <a:pPr algn="l"/>
            <a:r>
              <a:rPr lang="en-US" sz="800" dirty="0"/>
              <a:t>     During the game, security of game personnel begins with ensuring that the sideline is properly secured and the playing field is restricted to essential game personnel. For safety and security reasons, essential game personnel would include game participants, reporters, photographers and game administration. All other, non-essential personnel should be located in the bleachers. All non-participants on the event level should be credentialed and restricted to being no closer than 2 yards from the sideline. Game officials are responsible for securing the team boxes and coaches’ area. Sideline management begins with the consistent enforcement of game rules pertaining to the restricted area and the team box. The restricted area is designated to make the sidelines safe for all participants and to give game officials ample space to work. Game administration should be alert to requests of game officials in addressing problems beyond the team box and coaches’ area.</a:t>
            </a:r>
          </a:p>
          <a:p>
            <a:pPr algn="l"/>
            <a:r>
              <a:rPr lang="en-US" sz="800" dirty="0"/>
              <a:t>     The conduct of non-participants is the domain of game and school administration. Expectations for the behavior of spectators and other attendees should be clearly, and repeatedly, communicated to all attendees. The reading of a sportsmanship script before the game is one method of communicating expectations. Good sportsmanship must become part of the culture of any school community. Behavior not acceptable in the school’s hallways should not be acceptable on the courts or playing fields.</a:t>
            </a:r>
          </a:p>
          <a:p>
            <a:pPr algn="l"/>
            <a:r>
              <a:rPr lang="en-US" sz="800" dirty="0"/>
              <a:t>     Appropriate conduct of the public-address announcer is vital to the game atmosphere. The public address announcer must be the first line of sportsmanship and must exemplify expected and acceptable conduct. The goal of the public-address announcer is to inform and not entertain. Giving play-by-play of game action and/ or critiquing game officials is unacceptable. The public-address announcer must be positive and respectful to all involved in the game.</a:t>
            </a:r>
          </a:p>
          <a:p>
            <a:pPr algn="l"/>
            <a:r>
              <a:rPr lang="en-US" sz="800" b="1" dirty="0"/>
              <a:t>MINIMAL GAME ADMINISTRATION EXPECTATIONS</a:t>
            </a:r>
          </a:p>
          <a:p>
            <a:pPr algn="l"/>
            <a:r>
              <a:rPr lang="en-US" sz="800" dirty="0"/>
              <a:t>• Clearly communicated event itinerary</a:t>
            </a:r>
          </a:p>
          <a:p>
            <a:pPr algn="l"/>
            <a:r>
              <a:rPr lang="en-US" sz="800" dirty="0"/>
              <a:t>• Required field markings and game equipment</a:t>
            </a:r>
          </a:p>
          <a:p>
            <a:pPr algn="l"/>
            <a:r>
              <a:rPr lang="en-US" sz="800" dirty="0"/>
              <a:t>• Clock operator(s)</a:t>
            </a:r>
          </a:p>
          <a:p>
            <a:pPr algn="l"/>
            <a:r>
              <a:rPr lang="en-US" sz="800" dirty="0"/>
              <a:t>• Line-to-gain crew</a:t>
            </a:r>
          </a:p>
          <a:p>
            <a:pPr algn="l"/>
            <a:r>
              <a:rPr lang="en-US" sz="800" dirty="0"/>
              <a:t>• Game Official accommodations</a:t>
            </a:r>
          </a:p>
          <a:p>
            <a:pPr algn="l"/>
            <a:r>
              <a:rPr lang="en-US" sz="800" dirty="0"/>
              <a:t>• Visiting team accommodations</a:t>
            </a:r>
          </a:p>
          <a:p>
            <a:pPr algn="l"/>
            <a:r>
              <a:rPr lang="en-US" sz="800" dirty="0"/>
              <a:t>• Support personnel</a:t>
            </a:r>
          </a:p>
          <a:p>
            <a:pPr algn="l"/>
            <a:r>
              <a:rPr lang="en-US" sz="800" dirty="0"/>
              <a:t>• Medical personnel</a:t>
            </a:r>
          </a:p>
          <a:p>
            <a:pPr algn="l"/>
            <a:r>
              <a:rPr lang="en-US" sz="800" dirty="0"/>
              <a:t>• Security personnel</a:t>
            </a:r>
          </a:p>
          <a:p>
            <a:pPr algn="l"/>
            <a:r>
              <a:rPr lang="en-US" sz="800" dirty="0"/>
              <a:t>• Hospitality for game personnel and administration, inclusive of game officials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248801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46</a:t>
            </a:fld>
            <a:endParaRPr lang="en-US">
              <a:solidFill>
                <a:prstClr val="black"/>
              </a:solidFill>
            </a:endParaRPr>
          </a:p>
        </p:txBody>
      </p:sp>
    </p:spTree>
    <p:extLst>
      <p:ext uri="{BB962C8B-B14F-4D97-AF65-F5344CB8AC3E}">
        <p14:creationId xmlns:p14="http://schemas.microsoft.com/office/powerpoint/2010/main" val="380372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Proposal Online Forms must first go through the state association office before it can be sent to the NFHS.</a:t>
            </a:r>
          </a:p>
          <a:p>
            <a:pPr defTabSz="914266" eaLnBrk="1" hangingPunct="1">
              <a:defRPr/>
            </a:pPr>
            <a:endParaRPr lang="en-US" altLang="en-US" dirty="0">
              <a:solidFill>
                <a:prstClr val="black"/>
              </a:solidFill>
            </a:endParaRPr>
          </a:p>
          <a:p>
            <a:pPr defTabSz="914266" eaLnBrk="1" hangingPunct="1">
              <a:defRPr/>
            </a:pPr>
            <a:r>
              <a:rPr lang="en-US" altLang="en-US" dirty="0">
                <a:solidFill>
                  <a:prstClr val="black"/>
                </a:solidFill>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Online Proposal Forms must be submitted electronically online to the NFHS by November 1, 2023.</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pPr defTabSz="914266" eaLnBrk="1" hangingPunct="1">
              <a:defRPr/>
            </a:pPr>
            <a:endParaRPr lang="en-US" b="1" u="sng" dirty="0">
              <a:solidFill>
                <a:prstClr val="black"/>
              </a:solidFill>
            </a:endParaRPr>
          </a:p>
          <a:p>
            <a:pPr defTabSz="914266" eaLnBrk="1" hangingPunct="1">
              <a:defRPr/>
            </a:pPr>
            <a:r>
              <a:rPr lang="en-US" dirty="0">
                <a:solidFill>
                  <a:prstClr val="black"/>
                </a:solidFill>
              </a:rPr>
              <a:t>2023-24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b="1" u="sng" dirty="0">
                <a:solidFill>
                  <a:prstClr val="black"/>
                </a:solidFill>
                <a:cs typeface="Arial" panose="020B0604020202020204" pitchFamily="34" charset="0"/>
              </a:rPr>
              <a:t>Comment on Slide:</a:t>
            </a:r>
            <a:endParaRPr lang="en-US" dirty="0">
              <a:solidFill>
                <a:prstClr val="black"/>
              </a:solidFill>
              <a:cs typeface="Arial" panose="020B0604020202020204" pitchFamily="34" charset="0"/>
            </a:endParaRPr>
          </a:p>
          <a:p>
            <a:pPr defTabSz="914266">
              <a:defRPr/>
            </a:pPr>
            <a:endParaRPr lang="en-US" dirty="0">
              <a:solidFill>
                <a:prstClr val="black"/>
              </a:solidFill>
              <a:ea typeface="MS PGothic" pitchFamily="34" charset="-128"/>
              <a:cs typeface="Arial" panose="020B0604020202020204" pitchFamily="34" charset="0"/>
            </a:endParaRPr>
          </a:p>
          <a:p>
            <a:pPr defTabSz="914266">
              <a:defRPr/>
            </a:pPr>
            <a:r>
              <a:rPr lang="en-US" dirty="0">
                <a:solidFill>
                  <a:prstClr val="black"/>
                </a:solidFill>
                <a:ea typeface="MS PGothic" pitchFamily="34" charset="-128"/>
                <a:cs typeface="Arial" panose="020B0604020202020204" pitchFamily="34" charset="0"/>
              </a:rPr>
              <a:t>The “NFHS Suggested Guidelines for Management of Concussion” is in the Appendix in all of the 2023-24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NFHS Rules Books and Publications.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a:t>
            </a:fld>
            <a:endParaRPr lang="en-US">
              <a:solidFill>
                <a:prstClr val="black"/>
              </a:solidFill>
            </a:endParaRPr>
          </a:p>
        </p:txBody>
      </p:sp>
    </p:spTree>
    <p:extLst>
      <p:ext uri="{BB962C8B-B14F-4D97-AF65-F5344CB8AC3E}">
        <p14:creationId xmlns:p14="http://schemas.microsoft.com/office/powerpoint/2010/main" val="4195496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F8ED53D7-7D80-469C-A1F2-75F2CA12D650}" type="slidenum">
              <a:rPr lang="en-US" altLang="en-US">
                <a:solidFill>
                  <a:prstClr val="black"/>
                </a:solidFill>
              </a:rPr>
              <a:pPr defTabSz="914266">
                <a:defRPr/>
              </a:pPr>
              <a:t>50</a:t>
            </a:fld>
            <a:endParaRPr lang="en-US"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sz="800" dirty="0"/>
              <a:t>     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r>
              <a:rPr lang="en-US" altLang="en-US" sz="800" dirty="0"/>
              <a:t>     “Interscholastic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r>
              <a:rPr lang="en-US" altLang="en-US" sz="800" dirty="0"/>
              <a:t>     Video clips are made available to NFHS Officials Association members.  The video is clipped on specific topics and provides the rules references as well as dialogue on the topic.  </a:t>
            </a:r>
          </a:p>
          <a:p>
            <a:r>
              <a:rPr lang="en-US" altLang="en-US" sz="800" dirty="0"/>
              <a:t>     The courses and videos are offered at </a:t>
            </a:r>
            <a:r>
              <a:rPr lang="en-US" altLang="en-US" sz="800" u="sng" dirty="0">
                <a:hlinkClick r:id="rId3"/>
              </a:rPr>
              <a:t>www.NFHSLearn.com</a:t>
            </a:r>
            <a:r>
              <a:rPr lang="en-US" altLang="en-US" sz="800" dirty="0"/>
              <a:t> . </a:t>
            </a:r>
          </a:p>
          <a:p>
            <a:r>
              <a:rPr lang="en-US" altLang="en-US" sz="800" b="1" u="sng" dirty="0">
                <a:solidFill>
                  <a:schemeClr val="accent2"/>
                </a:solidFill>
              </a:rPr>
              <a:t>*Courses Available:</a:t>
            </a:r>
          </a:p>
          <a:p>
            <a:pPr lvl="1"/>
            <a:r>
              <a:rPr lang="en-US" altLang="en-US" sz="800" b="1" dirty="0"/>
              <a:t>Officiating Football</a:t>
            </a:r>
            <a:r>
              <a:rPr lang="en-US" altLang="en-US" sz="800" dirty="0"/>
              <a:t> </a:t>
            </a:r>
          </a:p>
          <a:p>
            <a:pPr lvl="1"/>
            <a:r>
              <a:rPr lang="en-US" altLang="en-US" sz="800" b="1" dirty="0"/>
              <a:t>Officiating Volleyball – </a:t>
            </a:r>
            <a:r>
              <a:rPr lang="en-US" altLang="en-US" sz="800" dirty="0"/>
              <a:t>Ball Handling</a:t>
            </a:r>
          </a:p>
          <a:p>
            <a:pPr lvl="1" eaLnBrk="1" hangingPunct="1">
              <a:spcBef>
                <a:spcPct val="0"/>
              </a:spcBef>
            </a:pPr>
            <a:r>
              <a:rPr lang="en-US" altLang="en-US" sz="800" b="1" dirty="0"/>
              <a:t>Officiating Volleyball </a:t>
            </a:r>
            <a:r>
              <a:rPr lang="en-US" altLang="en-US" sz="800" dirty="0"/>
              <a:t>– Alignment</a:t>
            </a:r>
          </a:p>
          <a:p>
            <a:pPr lvl="1" eaLnBrk="1" hangingPunct="1">
              <a:spcBef>
                <a:spcPct val="0"/>
              </a:spcBef>
            </a:pPr>
            <a:r>
              <a:rPr lang="en-US" altLang="en-US" sz="800" b="1" dirty="0"/>
              <a:t>Officiating Volleyball </a:t>
            </a:r>
            <a:r>
              <a:rPr lang="en-US" altLang="en-US" sz="800" dirty="0"/>
              <a:t>– E-Whistle</a:t>
            </a:r>
          </a:p>
          <a:p>
            <a:pPr lvl="1" eaLnBrk="1" hangingPunct="1">
              <a:spcBef>
                <a:spcPct val="0"/>
              </a:spcBef>
            </a:pPr>
            <a:r>
              <a:rPr lang="en-US" altLang="en-US" sz="800" b="1" dirty="0"/>
              <a:t>Officiating Basketball</a:t>
            </a:r>
            <a:endParaRPr lang="en-US" altLang="en-US" sz="800" dirty="0"/>
          </a:p>
          <a:p>
            <a:pPr lvl="1"/>
            <a:r>
              <a:rPr lang="en-US" altLang="en-US" sz="800" b="1" dirty="0"/>
              <a:t>Officiating Basketball – </a:t>
            </a:r>
            <a:r>
              <a:rPr lang="en-US" altLang="en-US" sz="800" dirty="0"/>
              <a:t>Three-Person Mechanics</a:t>
            </a:r>
          </a:p>
          <a:p>
            <a:pPr lvl="1"/>
            <a:r>
              <a:rPr lang="en-US" altLang="en-US" sz="800" b="1" dirty="0"/>
              <a:t>Officiating Basketball - </a:t>
            </a:r>
            <a:r>
              <a:rPr lang="en-US" altLang="en-US" sz="800" dirty="0"/>
              <a:t>Pre-Game Conference</a:t>
            </a:r>
          </a:p>
          <a:p>
            <a:pPr lvl="1"/>
            <a:r>
              <a:rPr lang="en-US" altLang="en-US" sz="800" b="1" dirty="0"/>
              <a:t>Soccer</a:t>
            </a:r>
            <a:r>
              <a:rPr lang="en-US" altLang="en-US" sz="800" dirty="0"/>
              <a:t> – Fouls and Misconduct</a:t>
            </a:r>
          </a:p>
          <a:p>
            <a:pPr lvl="1" eaLnBrk="1" hangingPunct="1">
              <a:spcBef>
                <a:spcPct val="0"/>
              </a:spcBef>
            </a:pPr>
            <a:r>
              <a:rPr lang="en-US" altLang="en-US" sz="800" b="1" dirty="0"/>
              <a:t>Soccer – </a:t>
            </a:r>
            <a:r>
              <a:rPr lang="en-US" altLang="en-US" sz="800" dirty="0"/>
              <a:t>Offside</a:t>
            </a:r>
          </a:p>
          <a:p>
            <a:pPr lvl="1" eaLnBrk="1" hangingPunct="1">
              <a:spcBef>
                <a:spcPct val="0"/>
              </a:spcBef>
            </a:pPr>
            <a:r>
              <a:rPr lang="en-US" altLang="en-US" sz="800" b="1" dirty="0"/>
              <a:t>Soccer</a:t>
            </a:r>
            <a:r>
              <a:rPr lang="en-US" altLang="en-US" sz="800" dirty="0"/>
              <a:t> -  Pre-Game Conference</a:t>
            </a:r>
          </a:p>
          <a:p>
            <a:pPr lvl="1"/>
            <a:r>
              <a:rPr lang="en-US" altLang="en-US" sz="800" b="1" dirty="0"/>
              <a:t>Swimming and Diving</a:t>
            </a:r>
            <a:endParaRPr lang="en-US" altLang="en-US" sz="800" dirty="0"/>
          </a:p>
          <a:p>
            <a:pPr lvl="1"/>
            <a:r>
              <a:rPr lang="en-US" altLang="en-US" sz="800" b="1" dirty="0"/>
              <a:t>Officiating Wrestling</a:t>
            </a:r>
            <a:r>
              <a:rPr lang="en-US" altLang="en-US" sz="800" dirty="0"/>
              <a:t> </a:t>
            </a:r>
          </a:p>
          <a:p>
            <a:pPr lvl="1"/>
            <a:r>
              <a:rPr lang="en-US" altLang="en-US" sz="800" b="1" dirty="0"/>
              <a:t>Umpiring Softball</a:t>
            </a:r>
          </a:p>
          <a:p>
            <a:pPr lvl="1"/>
            <a:r>
              <a:rPr lang="en-US" altLang="en-US" sz="800" b="1" dirty="0"/>
              <a:t>Officiating Field Hockey</a:t>
            </a:r>
          </a:p>
          <a:p>
            <a:pPr lvl="1"/>
            <a:r>
              <a:rPr lang="en-US" altLang="en-US" sz="800" b="1" dirty="0"/>
              <a:t>Officiating Track and Field</a:t>
            </a:r>
            <a:r>
              <a:rPr lang="en-US" altLang="en-US" sz="800" dirty="0"/>
              <a:t>	</a:t>
            </a:r>
          </a:p>
          <a:p>
            <a:r>
              <a:rPr lang="en-US" altLang="en-US" sz="800" b="1" u="sng" dirty="0">
                <a:solidFill>
                  <a:schemeClr val="accent2"/>
                </a:solidFill>
              </a:rPr>
              <a:t>*Future Courses to be Considered:</a:t>
            </a:r>
          </a:p>
          <a:p>
            <a:pPr lvl="1"/>
            <a:r>
              <a:rPr lang="en-US" altLang="en-US" sz="800" b="1" dirty="0"/>
              <a:t>Umpiring Baseball</a:t>
            </a:r>
          </a:p>
          <a:p>
            <a:pPr lvl="1"/>
            <a:r>
              <a:rPr lang="en-US" altLang="en-US" sz="800" b="1" dirty="0"/>
              <a:t>Umpiring Softball – 2 Person Mechanics</a:t>
            </a:r>
            <a:endParaRPr lang="en-US" altLang="en-US" sz="800" dirty="0"/>
          </a:p>
          <a:p>
            <a:pPr lvl="1"/>
            <a:r>
              <a:rPr lang="en-US" altLang="en-US" sz="800"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51</a:t>
            </a:fld>
            <a:endParaRPr lang="en-US">
              <a:solidFill>
                <a:prstClr val="black"/>
              </a:solidFill>
            </a:endParaRPr>
          </a:p>
        </p:txBody>
      </p:sp>
    </p:spTree>
    <p:extLst>
      <p:ext uri="{BB962C8B-B14F-4D97-AF65-F5344CB8AC3E}">
        <p14:creationId xmlns:p14="http://schemas.microsoft.com/office/powerpoint/2010/main" val="2052774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5">
              <a:defRPr/>
            </a:pPr>
            <a:r>
              <a:rPr lang="en-US" b="1" dirty="0">
                <a:solidFill>
                  <a:prstClr val="black"/>
                </a:solidFill>
                <a:latin typeface="Calibri"/>
              </a:rPr>
              <a:t>NFHS CENTER FOR OFFICIALS SERVICES (COS)</a:t>
            </a:r>
          </a:p>
          <a:p>
            <a:pPr defTabSz="924505">
              <a:defRPr/>
            </a:pPr>
            <a:endParaRPr lang="en-US" b="1" dirty="0">
              <a:solidFill>
                <a:prstClr val="black"/>
              </a:solidFill>
              <a:latin typeface="Calibri"/>
            </a:endParaRPr>
          </a:p>
          <a:p>
            <a:pPr defTabSz="924505">
              <a:defRPr/>
            </a:pPr>
            <a:r>
              <a:rPr lang="en-US" b="1" dirty="0">
                <a:solidFill>
                  <a:prstClr val="black"/>
                </a:solidFill>
                <a:latin typeface="Calibri"/>
              </a:rPr>
              <a:t>Your Complete Solution for Officials Management and More:</a:t>
            </a:r>
          </a:p>
          <a:p>
            <a:pPr marL="173345" indent="-173345" defTabSz="924505">
              <a:buFont typeface="Arial" panose="020B0604020202020204" pitchFamily="34" charset="0"/>
              <a:buChar char="•"/>
              <a:defRPr/>
            </a:pPr>
            <a:r>
              <a:rPr lang="en-US" dirty="0">
                <a:solidFill>
                  <a:prstClr val="black"/>
                </a:solidFill>
                <a:latin typeface="Calibri"/>
              </a:rPr>
              <a:t>Registration</a:t>
            </a:r>
          </a:p>
          <a:p>
            <a:pPr marL="173345" indent="-173345" defTabSz="924505">
              <a:buFont typeface="Arial" panose="020B0604020202020204" pitchFamily="34" charset="0"/>
              <a:buChar char="•"/>
              <a:defRPr/>
            </a:pPr>
            <a:r>
              <a:rPr lang="en-US" dirty="0">
                <a:solidFill>
                  <a:prstClr val="black"/>
                </a:solidFill>
                <a:latin typeface="Calibri"/>
              </a:rPr>
              <a:t>Assignment</a:t>
            </a:r>
          </a:p>
          <a:p>
            <a:pPr marL="173345" indent="-173345" defTabSz="924505">
              <a:buFont typeface="Arial" panose="020B0604020202020204" pitchFamily="34" charset="0"/>
              <a:buChar char="•"/>
              <a:defRPr/>
            </a:pPr>
            <a:r>
              <a:rPr lang="en-US" dirty="0">
                <a:solidFill>
                  <a:prstClr val="black"/>
                </a:solidFill>
                <a:latin typeface="Calibri"/>
              </a:rPr>
              <a:t>Payment</a:t>
            </a:r>
          </a:p>
          <a:p>
            <a:pPr marL="173345" indent="-173345" defTabSz="924505">
              <a:buFont typeface="Arial" panose="020B0604020202020204" pitchFamily="34" charset="0"/>
              <a:buChar char="•"/>
              <a:defRPr/>
            </a:pPr>
            <a:r>
              <a:rPr lang="en-US" dirty="0">
                <a:solidFill>
                  <a:prstClr val="black"/>
                </a:solidFill>
                <a:latin typeface="Calibri"/>
              </a:rPr>
              <a:t>Testing</a:t>
            </a:r>
          </a:p>
          <a:p>
            <a:pPr marL="173345" indent="-173345" defTabSz="924505">
              <a:buFont typeface="Arial" panose="020B0604020202020204" pitchFamily="34" charset="0"/>
              <a:buChar char="•"/>
              <a:defRPr/>
            </a:pPr>
            <a:r>
              <a:rPr lang="en-US" dirty="0">
                <a:solidFill>
                  <a:prstClr val="black"/>
                </a:solidFill>
                <a:latin typeface="Calibri"/>
              </a:rPr>
              <a:t>Background Checks</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For More Information on the NFHS – Center for Officials Services (COS) Contact:</a:t>
            </a:r>
          </a:p>
          <a:p>
            <a:pPr defTabSz="924505">
              <a:defRPr/>
            </a:pPr>
            <a:r>
              <a:rPr lang="en-US" dirty="0">
                <a:solidFill>
                  <a:prstClr val="black"/>
                </a:solidFill>
                <a:latin typeface="Calibri"/>
              </a:rPr>
              <a:t>Dana Pappas, Director of Officiating Services, dpappas@nfhs.org</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505">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505">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52</a:t>
            </a:fld>
            <a:endParaRPr lang="en-US">
              <a:solidFill>
                <a:prstClr val="black"/>
              </a:solidFill>
            </a:endParaRPr>
          </a:p>
        </p:txBody>
      </p:sp>
    </p:spTree>
    <p:extLst>
      <p:ext uri="{BB962C8B-B14F-4D97-AF65-F5344CB8AC3E}">
        <p14:creationId xmlns:p14="http://schemas.microsoft.com/office/powerpoint/2010/main" val="3423796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1432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r>
              <a:rPr lang="en-US" dirty="0"/>
              <a:t>     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r>
              <a:rPr lang="en-US" dirty="0"/>
              <a:t>     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r>
              <a:rPr lang="en-US" dirty="0"/>
              <a:t>     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To learn more and start your professional development journey, please visit the NFHS Learning Center at NFHSLearn.com.</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54</a:t>
            </a:fld>
            <a:endParaRPr lang="en-US">
              <a:solidFill>
                <a:prstClr val="black"/>
              </a:solidFill>
            </a:endParaRPr>
          </a:p>
        </p:txBody>
      </p:sp>
    </p:spTree>
    <p:extLst>
      <p:ext uri="{BB962C8B-B14F-4D97-AF65-F5344CB8AC3E}">
        <p14:creationId xmlns:p14="http://schemas.microsoft.com/office/powerpoint/2010/main" val="3105608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55</a:t>
            </a:fld>
            <a:endParaRPr lang="en-US">
              <a:solidFill>
                <a:prstClr val="black"/>
              </a:solidFill>
            </a:endParaRPr>
          </a:p>
        </p:txBody>
      </p:sp>
    </p:spTree>
    <p:extLst>
      <p:ext uri="{BB962C8B-B14F-4D97-AF65-F5344CB8AC3E}">
        <p14:creationId xmlns:p14="http://schemas.microsoft.com/office/powerpoint/2010/main" val="2614460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425" indent="-171425" defTabSz="914266" eaLnBrk="1" hangingPunct="1">
              <a:buFont typeface="Wingdings" panose="05000000000000000000" pitchFamily="2" charset="2"/>
              <a:buChar char="v"/>
              <a:defRPr/>
            </a:pPr>
            <a:r>
              <a:rPr lang="en-US" b="1" u="sng" dirty="0">
                <a:solidFill>
                  <a:prstClr val="black"/>
                </a:solidFill>
                <a:latin typeface="Calibri"/>
              </a:rPr>
              <a:t>Comment on Slide:</a:t>
            </a:r>
          </a:p>
          <a:p>
            <a:r>
              <a:rPr lang="en-US" altLang="en-US" dirty="0"/>
              <a:t>     The NFHS Network is the leader in streaming Live and On Demand high school sports.</a:t>
            </a:r>
          </a:p>
          <a:p>
            <a:r>
              <a:rPr lang="en-US" altLang="en-US" dirty="0"/>
              <a:t>     Partnered with the </a:t>
            </a:r>
            <a:r>
              <a:rPr lang="en-US" altLang="en-US" b="1" dirty="0">
                <a:solidFill>
                  <a:schemeClr val="bg2">
                    <a:lumMod val="10000"/>
                  </a:schemeClr>
                </a:solidFill>
                <a:hlinkClick r:id="rId3">
                  <a:extLst>
                    <a:ext uri="{A12FA001-AC4F-418D-AE19-62706E023703}">
                      <ahyp:hlinkClr xmlns:ahyp="http://schemas.microsoft.com/office/drawing/2018/hyperlinkcolor" val="tx"/>
                    </a:ext>
                  </a:extLst>
                </a:hlinkClick>
              </a:rPr>
              <a:t>National Federation of State High School Associations</a:t>
            </a:r>
            <a:r>
              <a:rPr lang="en-US" altLang="en-US" dirty="0">
                <a:solidFill>
                  <a:schemeClr val="bg2">
                    <a:lumMod val="10000"/>
                  </a:schemeClr>
                </a:solidFill>
              </a:rPr>
              <a:t>, 45 high school state athletic/activities associations, and </a:t>
            </a:r>
            <a:r>
              <a:rPr lang="en-US" altLang="en-US" dirty="0" err="1">
                <a:solidFill>
                  <a:schemeClr val="bg2">
                    <a:lumMod val="10000"/>
                  </a:schemeClr>
                </a:solidFill>
              </a:rPr>
              <a:t>PlayOn</a:t>
            </a:r>
            <a:r>
              <a:rPr lang="en-US" altLang="en-US" dirty="0">
                <a:solidFill>
                  <a:schemeClr val="bg2">
                    <a:lumMod val="10000"/>
                  </a:schemeClr>
                </a:solidFill>
              </a:rPr>
              <a:t>! Sports, the NFHS Network is a joint venture created to provide fans with the ability to stream high school sports on any device, from wherever they are.</a:t>
            </a:r>
          </a:p>
          <a:p>
            <a:r>
              <a:rPr lang="en-US" altLang="en-US" dirty="0">
                <a:solidFill>
                  <a:schemeClr val="bg2">
                    <a:lumMod val="10000"/>
                  </a:schemeClr>
                </a:solidFill>
              </a:rPr>
              <a:t>     All NFHS Network events are available to watch online at </a:t>
            </a:r>
            <a:r>
              <a:rPr lang="en-US" altLang="en-US" b="1" dirty="0">
                <a:solidFill>
                  <a:schemeClr val="bg2">
                    <a:lumMod val="10000"/>
                  </a:schemeClr>
                </a:solidFill>
                <a:hlinkClick r:id="rId4">
                  <a:extLst>
                    <a:ext uri="{A12FA001-AC4F-418D-AE19-62706E023703}">
                      <ahyp:hlinkClr xmlns:ahyp="http://schemas.microsoft.com/office/drawing/2018/hyperlinkcolor" val="tx"/>
                    </a:ext>
                  </a:extLst>
                </a:hlinkClick>
              </a:rPr>
              <a:t>www.NFHSnetwork.com</a:t>
            </a:r>
            <a:r>
              <a:rPr lang="en-US" altLang="en-US" dirty="0">
                <a:solidFill>
                  <a:schemeClr val="bg2">
                    <a:lumMod val="10000"/>
                  </a:schemeClr>
                </a:solidFill>
              </a:rPr>
              <a:t> and through the NFHS Network Live App for iOS and Android. Follow us on </a:t>
            </a:r>
            <a:r>
              <a:rPr lang="en-US" altLang="en-US" b="1" dirty="0">
                <a:solidFill>
                  <a:schemeClr val="bg2">
                    <a:lumMod val="10000"/>
                  </a:schemeClr>
                </a:solidFill>
                <a:hlinkClick r:id="rId5">
                  <a:extLst>
                    <a:ext uri="{A12FA001-AC4F-418D-AE19-62706E023703}">
                      <ahyp:hlinkClr xmlns:ahyp="http://schemas.microsoft.com/office/drawing/2018/hyperlinkcolor" val="tx"/>
                    </a:ext>
                  </a:extLst>
                </a:hlinkClick>
              </a:rPr>
              <a:t>Facebook</a:t>
            </a:r>
            <a:r>
              <a:rPr lang="en-US" altLang="en-US" dirty="0">
                <a:solidFill>
                  <a:schemeClr val="bg2">
                    <a:lumMod val="10000"/>
                  </a:schemeClr>
                </a:solidFill>
              </a:rPr>
              <a:t>, </a:t>
            </a:r>
            <a:r>
              <a:rPr lang="en-US" altLang="en-US" b="1" dirty="0">
                <a:solidFill>
                  <a:schemeClr val="bg2">
                    <a:lumMod val="10000"/>
                  </a:schemeClr>
                </a:solidFill>
                <a:hlinkClick r:id="rId6">
                  <a:extLst>
                    <a:ext uri="{A12FA001-AC4F-418D-AE19-62706E023703}">
                      <ahyp:hlinkClr xmlns:ahyp="http://schemas.microsoft.com/office/drawing/2018/hyperlinkcolor" val="tx"/>
                    </a:ext>
                  </a:extLst>
                </a:hlinkClick>
              </a:rPr>
              <a:t>Twitter</a:t>
            </a:r>
            <a:r>
              <a:rPr lang="en-US" altLang="en-US" dirty="0">
                <a:solidFill>
                  <a:schemeClr val="bg2">
                    <a:lumMod val="10000"/>
                  </a:schemeClr>
                </a:solidFill>
              </a:rPr>
              <a:t>, </a:t>
            </a:r>
            <a:r>
              <a:rPr lang="en-US" altLang="en-US" b="1" dirty="0">
                <a:solidFill>
                  <a:schemeClr val="bg2">
                    <a:lumMod val="10000"/>
                  </a:schemeClr>
                </a:solidFill>
                <a:hlinkClick r:id="rId7">
                  <a:extLst>
                    <a:ext uri="{A12FA001-AC4F-418D-AE19-62706E023703}">
                      <ahyp:hlinkClr xmlns:ahyp="http://schemas.microsoft.com/office/drawing/2018/hyperlinkcolor" val="tx"/>
                    </a:ext>
                  </a:extLst>
                </a:hlinkClick>
              </a:rPr>
              <a:t>Instagram</a:t>
            </a:r>
            <a:r>
              <a:rPr lang="en-US" altLang="en-US" dirty="0">
                <a:solidFill>
                  <a:schemeClr val="bg2">
                    <a:lumMod val="10000"/>
                  </a:schemeClr>
                </a:solidFill>
              </a:rPr>
              <a:t>, and </a:t>
            </a:r>
            <a:r>
              <a:rPr lang="en-US" altLang="en-US" b="1" dirty="0">
                <a:solidFill>
                  <a:schemeClr val="bg2">
                    <a:lumMod val="10000"/>
                  </a:schemeClr>
                </a:solidFill>
                <a:hlinkClick r:id="rId8">
                  <a:extLst>
                    <a:ext uri="{A12FA001-AC4F-418D-AE19-62706E023703}">
                      <ahyp:hlinkClr xmlns:ahyp="http://schemas.microsoft.com/office/drawing/2018/hyperlinkcolor" val="tx"/>
                    </a:ext>
                  </a:extLst>
                </a:hlinkClick>
              </a:rPr>
              <a:t>YouTube</a:t>
            </a:r>
            <a:r>
              <a:rPr lang="en-US" altLang="en-US" dirty="0">
                <a:solidFill>
                  <a:schemeClr val="bg2">
                    <a:lumMod val="10000"/>
                  </a:schemeClr>
                </a:solidFill>
              </a:rPr>
              <a:t>.</a:t>
            </a:r>
          </a:p>
          <a:p>
            <a:r>
              <a:rPr lang="en-US" altLang="en-US" dirty="0"/>
              <a:t>     Watching high school sports and events has never been easier.</a:t>
            </a:r>
          </a:p>
          <a:p>
            <a:r>
              <a:rPr lang="en-US" altLang="en-US" dirty="0"/>
              <a:t>     The NFHS Network’s goal to broadcast live all 2 million high school sporting events by 2025.</a:t>
            </a:r>
          </a:p>
          <a:p>
            <a:r>
              <a:rPr lang="en-US" altLang="en-US" dirty="0"/>
              <a:t>     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910C41D3-3470-4D3A-AC95-814AB2B8462E}" type="slidenum">
              <a:rPr lang="en-US" altLang="en-US">
                <a:solidFill>
                  <a:prstClr val="black"/>
                </a:solidFill>
              </a:rPr>
              <a:pPr defTabSz="914266">
                <a:defRPr/>
              </a:pPr>
              <a:t>56</a:t>
            </a:fld>
            <a:endParaRPr lang="en-US"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eaLnBrk="1" hangingPunct="1">
              <a:buFont typeface="Wingdings" panose="05000000000000000000" pitchFamily="2" charset="2"/>
              <a:buChar char="v"/>
              <a:defRPr/>
            </a:pPr>
            <a:r>
              <a:rPr lang="en-US" altLang="en-US" sz="1000" b="1" u="sng" dirty="0">
                <a:solidFill>
                  <a:prstClr val="black"/>
                </a:solidFill>
                <a:cs typeface="Arial" panose="020B0604020202020204" pitchFamily="34" charset="0"/>
              </a:rPr>
              <a:t>Rule Change</a:t>
            </a:r>
            <a:r>
              <a:rPr lang="en-US" altLang="en-US" sz="1000" b="1" dirty="0">
                <a:solidFill>
                  <a:prstClr val="black"/>
                </a:solidFill>
                <a:cs typeface="Arial" panose="020B0604020202020204" pitchFamily="34" charset="0"/>
              </a:rPr>
              <a:t>:</a:t>
            </a:r>
          </a:p>
          <a:p>
            <a:pPr defTabSz="914266" eaLnBrk="1" hangingPunct="1">
              <a:defRPr/>
            </a:pPr>
            <a:r>
              <a:rPr lang="en-US" altLang="en-US" sz="1000" b="1" dirty="0">
                <a:solidFill>
                  <a:prstClr val="black"/>
                </a:solidFill>
                <a:cs typeface="Arial" panose="020B0604020202020204" pitchFamily="34" charset="0"/>
              </a:rPr>
              <a:t>RULE 1 – SECTION 5  PLAYER EQUIPMENT                                                     </a:t>
            </a:r>
          </a:p>
          <a:p>
            <a:pPr defTabSz="881390">
              <a:defRPr/>
            </a:pPr>
            <a:r>
              <a:rPr lang="en-US" sz="1000" b="1" dirty="0"/>
              <a:t>ART. 3 . . . </a:t>
            </a:r>
            <a:r>
              <a:rPr lang="en-US" sz="1000" dirty="0"/>
              <a:t>Illegal equipment. No player shall participate while wearing illegal equipment. This applies to any equipment, which in the opinion of the umpire is dangerous, confusing or inappropriate. Illegal equipment shall always include but is not limited to:</a:t>
            </a:r>
          </a:p>
          <a:p>
            <a:pPr algn="l"/>
            <a:r>
              <a:rPr lang="en-US" sz="1000" dirty="0"/>
              <a:t>a.  The following items related to the Game Uniform: …</a:t>
            </a:r>
            <a:endParaRPr lang="en-US" altLang="en-US" sz="1000" dirty="0">
              <a:solidFill>
                <a:prstClr val="black"/>
              </a:solidFill>
              <a:cs typeface="Calibri" panose="020F0502020204030204" pitchFamily="34" charset="0"/>
            </a:endParaRPr>
          </a:p>
          <a:p>
            <a:pPr algn="l"/>
            <a:r>
              <a:rPr lang="en-US" sz="1000" dirty="0"/>
              <a:t>5. Uniform adornments, with the exception of:</a:t>
            </a:r>
          </a:p>
          <a:p>
            <a:pPr algn="l"/>
            <a:r>
              <a:rPr lang="en-US" sz="1000" dirty="0"/>
              <a:t>(a) One moisture-absorbing solid-colored towel that:</a:t>
            </a:r>
          </a:p>
          <a:p>
            <a:pPr algn="l"/>
            <a:r>
              <a:rPr lang="en-US" sz="1000" u="sng" dirty="0">
                <a:solidFill>
                  <a:srgbClr val="FF0000"/>
                </a:solidFill>
              </a:rPr>
              <a:t>(1) </a:t>
            </a:r>
            <a:r>
              <a:rPr lang="en-US" sz="1000" dirty="0"/>
              <a:t>is not ball- or penalty flag-colored;</a:t>
            </a:r>
          </a:p>
          <a:p>
            <a:pPr algn="l"/>
            <a:r>
              <a:rPr lang="en-US" sz="1000" u="sng" dirty="0">
                <a:solidFill>
                  <a:srgbClr val="FF0000"/>
                </a:solidFill>
              </a:rPr>
              <a:t>(2) </a:t>
            </a:r>
            <a:r>
              <a:rPr lang="en-US" sz="1000" dirty="0"/>
              <a:t>is no less than 4 inches in width and 12 inches in length;</a:t>
            </a:r>
          </a:p>
          <a:p>
            <a:pPr algn="l"/>
            <a:r>
              <a:rPr lang="en-US" sz="1000" u="sng" dirty="0">
                <a:solidFill>
                  <a:srgbClr val="FF0000"/>
                </a:solidFill>
              </a:rPr>
              <a:t>(3) </a:t>
            </a:r>
            <a:r>
              <a:rPr lang="en-US" sz="1000" dirty="0"/>
              <a:t>is no greater than 18 inches in width and 36 inches in length;</a:t>
            </a:r>
          </a:p>
          <a:p>
            <a:pPr algn="l"/>
            <a:r>
              <a:rPr lang="en-US" sz="1000" u="sng" dirty="0">
                <a:solidFill>
                  <a:srgbClr val="FF0000"/>
                </a:solidFill>
              </a:rPr>
              <a:t>(4) </a:t>
            </a:r>
            <a:r>
              <a:rPr lang="en-US" sz="1000" dirty="0"/>
              <a:t>has no more than one visible manufacturer's logo/trademark reference that does not exceed 2¼ square inches </a:t>
            </a:r>
            <a:r>
              <a:rPr lang="en-US" sz="1000" u="sng" dirty="0">
                <a:solidFill>
                  <a:srgbClr val="FF0000"/>
                </a:solidFill>
              </a:rPr>
              <a:t>and does not exceed 2¼ inches in any dimension; and</a:t>
            </a:r>
          </a:p>
          <a:p>
            <a:pPr algn="l"/>
            <a:r>
              <a:rPr lang="en-US" sz="1000" u="sng" dirty="0">
                <a:solidFill>
                  <a:srgbClr val="FF0000"/>
                </a:solidFill>
              </a:rPr>
              <a:t>(5) has no more than one school logo/trademark reference that does not exceed 2¼ square inches and does not exceed 2¼ inches in any dimension. </a:t>
            </a:r>
            <a:r>
              <a:rPr lang="en-US" sz="1000" dirty="0">
                <a:solidFill>
                  <a:srgbClr val="FF0000"/>
                </a:solidFill>
              </a:rPr>
              <a:t>…</a:t>
            </a:r>
          </a:p>
          <a:p>
            <a:pPr defTabSz="914266">
              <a:defRPr/>
            </a:pPr>
            <a:endParaRPr lang="en-US" altLang="en-US" sz="10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Rationale for Change:</a:t>
            </a:r>
          </a:p>
          <a:p>
            <a:pPr defTabSz="914266">
              <a:defRPr/>
            </a:pPr>
            <a:r>
              <a:rPr lang="en-US" sz="1000" dirty="0">
                <a:solidFill>
                  <a:prstClr val="black"/>
                </a:solidFill>
              </a:rPr>
              <a:t>Player towels may contain one manufacturer’s logo and/or one school logo neither exceeding 2¼ square inches. Towels must be a solid color but now do not have to be the same solid color for each player. Towels may not be ball- or penalty-flag colored.</a:t>
            </a:r>
            <a:endParaRPr lang="en-US" altLang="en-US" sz="1000" b="1" u="sng" dirty="0">
              <a:solidFill>
                <a:prstClr val="black"/>
              </a:solidFill>
              <a:cs typeface="Calibri" panose="020F0502020204030204" pitchFamily="34" charset="0"/>
            </a:endParaRPr>
          </a:p>
          <a:p>
            <a:pPr defTabSz="914266" eaLnBrk="1" hangingPunct="1">
              <a:spcBef>
                <a:spcPts val="0"/>
              </a:spcBef>
              <a:defRPr/>
            </a:pPr>
            <a:endParaRPr lang="en-US" altLang="en-US" sz="10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Case Book:</a:t>
            </a:r>
            <a:r>
              <a:rPr lang="en-US" altLang="en-US" sz="1000" dirty="0">
                <a:solidFill>
                  <a:prstClr val="black"/>
                </a:solidFill>
                <a:cs typeface="Calibri" panose="020F0502020204030204" pitchFamily="34" charset="0"/>
              </a:rPr>
              <a:t>  See SITUATION 3.5.10L</a:t>
            </a:r>
            <a:endParaRPr lang="en-US" sz="10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8</a:t>
            </a:fld>
            <a:endParaRPr lang="en-US">
              <a:solidFill>
                <a:prstClr val="black"/>
              </a:solidFill>
            </a:endParaRPr>
          </a:p>
        </p:txBody>
      </p:sp>
    </p:spTree>
    <p:extLst>
      <p:ext uri="{BB962C8B-B14F-4D97-AF65-F5344CB8AC3E}">
        <p14:creationId xmlns:p14="http://schemas.microsoft.com/office/powerpoint/2010/main" val="167760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100" b="1" u="sng" dirty="0">
                <a:solidFill>
                  <a:prstClr val="black"/>
                </a:solidFill>
                <a:cs typeface="Arial" panose="020B0604020202020204" pitchFamily="34" charset="0"/>
              </a:rPr>
              <a:t>Rule Change</a:t>
            </a:r>
            <a:r>
              <a:rPr lang="en-US" altLang="en-US" sz="1100" b="1" dirty="0">
                <a:solidFill>
                  <a:prstClr val="black"/>
                </a:solidFill>
                <a:cs typeface="Arial" panose="020B0604020202020204" pitchFamily="34" charset="0"/>
              </a:rPr>
              <a:t>:</a:t>
            </a:r>
          </a:p>
          <a:p>
            <a:pPr defTabSz="914266" eaLnBrk="1" hangingPunct="1">
              <a:defRPr/>
            </a:pPr>
            <a:r>
              <a:rPr lang="en-US" altLang="en-US" sz="1100" b="1" dirty="0">
                <a:solidFill>
                  <a:prstClr val="black"/>
                </a:solidFill>
                <a:cs typeface="Arial" panose="020B0604020202020204" pitchFamily="34" charset="0"/>
              </a:rPr>
              <a:t>RULE 2 – SECTION 29  OUT OF BOUNDS</a:t>
            </a:r>
            <a:endParaRPr lang="en-US" sz="1100" b="1" dirty="0">
              <a:solidFill>
                <a:srgbClr val="FFFFFF"/>
              </a:solidFill>
            </a:endParaRPr>
          </a:p>
          <a:p>
            <a:pPr algn="l"/>
            <a:r>
              <a:rPr lang="en-US" sz="1100" b="1" dirty="0">
                <a:solidFill>
                  <a:srgbClr val="000000"/>
                </a:solidFill>
              </a:rPr>
              <a:t>ART. 1 . . . </a:t>
            </a:r>
            <a:r>
              <a:rPr lang="en-US" sz="1100" dirty="0">
                <a:solidFill>
                  <a:srgbClr val="000000"/>
                </a:solidFill>
              </a:rPr>
              <a:t>A player or other person is out of bounds when any part of the person is touching anything, other than another player or game official that is on or outside the sideline or end line, </a:t>
            </a:r>
            <a:r>
              <a:rPr lang="en-US" sz="1100" u="sng" dirty="0">
                <a:solidFill>
                  <a:srgbClr val="FF0000"/>
                </a:solidFill>
              </a:rPr>
              <a:t>and that player remains out of bounds until returning to the field with any body part touching the field and no body part touching out of bounds.</a:t>
            </a:r>
          </a:p>
          <a:p>
            <a:pPr defTabSz="914266">
              <a:defRPr/>
            </a:pPr>
            <a:endParaRPr lang="en-US" altLang="en-US" sz="11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Rationale for Change:</a:t>
            </a:r>
          </a:p>
          <a:p>
            <a:pPr algn="l"/>
            <a:r>
              <a:rPr lang="en-US" sz="1100" dirty="0"/>
              <a:t>This change clarifies when a player is inbounds after being out of bounds. There is no change to any foul or subsequent penalty provisions, or any rules related to illegal participation or the provisions regarding eligibility to catch a pass.</a:t>
            </a:r>
            <a:endParaRPr lang="en-US" altLang="en-US" sz="1100" b="1" u="sng" dirty="0">
              <a:solidFill>
                <a:prstClr val="black"/>
              </a:solidFill>
              <a:cs typeface="Calibri" panose="020F0502020204030204" pitchFamily="34" charset="0"/>
            </a:endParaRPr>
          </a:p>
          <a:p>
            <a:pPr defTabSz="914266" eaLnBrk="1" hangingPunct="1">
              <a:spcBef>
                <a:spcPts val="0"/>
              </a:spcBef>
              <a:defRPr/>
            </a:pPr>
            <a:endParaRPr lang="en-US" altLang="en-US" sz="11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Case Book:</a:t>
            </a:r>
            <a:r>
              <a:rPr lang="en-US" altLang="en-US" sz="1100" dirty="0">
                <a:solidFill>
                  <a:prstClr val="black"/>
                </a:solidFill>
                <a:cs typeface="Calibri" panose="020F0502020204030204" pitchFamily="34" charset="0"/>
              </a:rPr>
              <a:t>  See SITUATIONS 7.5.4C, 9.6.2A, 9.6.2B, 9.6.2C</a:t>
            </a:r>
            <a:endParaRPr lang="en-US" sz="11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751843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hyperlink" Target="mailto:dwhitfield@nfhs.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hyperlink" Target="mailto:dwhitfield@nfhs.or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8/1/2023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08292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68891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C2BFAE4-0B29-59FC-DF17-CA3161766F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191997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24497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8/1/2023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11092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69934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90479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06215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8/1/2023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651024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8/1/2023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331072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extLst>
      <p:ext uri="{BB962C8B-B14F-4D97-AF65-F5344CB8AC3E}">
        <p14:creationId xmlns:p14="http://schemas.microsoft.com/office/powerpoint/2010/main" val="1964159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8/1/2023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extLst>
      <p:ext uri="{BB962C8B-B14F-4D97-AF65-F5344CB8AC3E}">
        <p14:creationId xmlns:p14="http://schemas.microsoft.com/office/powerpoint/2010/main" val="2350309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9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96893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37725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92968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559889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67582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677982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234790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3136728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3505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50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4602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91327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09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04233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96005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336196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724259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2435647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1015099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606743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425408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2272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1350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197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17712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0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8/1/2023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17824FF-7021-3FA6-BA8B-D4303D5E36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16221265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41106314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89365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4596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4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6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4.xml"/><Relationship Id="rId5" Type="http://schemas.openxmlformats.org/officeDocument/2006/relationships/image" Target="../media/image86.jpe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kumimoji="0" lang="en-US" sz="4600" b="1" i="0" u="none" strike="noStrike" kern="1200" cap="all" spc="0" normalizeH="0" baseline="0" noProof="0" dirty="0">
                <a:ln>
                  <a:noFill/>
                </a:ln>
                <a:solidFill>
                  <a:prstClr val="white"/>
                </a:solidFill>
                <a:effectLst/>
                <a:uLnTx/>
                <a:uFillTx/>
                <a:latin typeface="Calibri"/>
                <a:ea typeface="+mj-ea"/>
                <a:cs typeface="+mj-cs"/>
              </a:rPr>
              <a:t>2023 NFHS football rules </a:t>
            </a:r>
            <a:r>
              <a:rPr lang="en-US" dirty="0" err="1">
                <a:solidFill>
                  <a:prstClr val="white"/>
                </a:solidFill>
                <a:latin typeface="Calibri"/>
              </a:rPr>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6" y="1989139"/>
            <a:ext cx="6514858"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because the opponent is attempting to tackle by wrapping arm(s) around the receiver.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in a garment&#10;&#10;Description automatically generated with low confidence">
            <a:extLst>
              <a:ext uri="{FF2B5EF4-FFF2-40B4-BE49-F238E27FC236}">
                <a16:creationId xmlns:a16="http://schemas.microsoft.com/office/drawing/2014/main" id="{F6CC32BA-A45B-697E-6CDB-1C6B07217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200" y="2033058"/>
            <a:ext cx="2719291" cy="4187707"/>
          </a:xfrm>
          <a:prstGeom prst="rect">
            <a:avLst/>
          </a:prstGeom>
        </p:spPr>
      </p:pic>
    </p:spTree>
    <p:extLst>
      <p:ext uri="{BB962C8B-B14F-4D97-AF65-F5344CB8AC3E}">
        <p14:creationId xmlns:p14="http://schemas.microsoft.com/office/powerpoint/2010/main" val="389869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5" y="1989139"/>
            <a:ext cx="5788993"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even if the </a:t>
            </a:r>
            <a:r>
              <a:rPr lang="en-US" sz="2800" dirty="0">
                <a:latin typeface="Calibri" panose="020F0502020204030204" pitchFamily="34" charset="0"/>
                <a:ea typeface="Times New Roman" panose="02020603050405020304" pitchFamily="18" charset="0"/>
              </a:rPr>
              <a:t>contact by the opponent is </a:t>
            </a:r>
            <a:r>
              <a:rPr lang="en-US" sz="2800" dirty="0">
                <a:effectLst/>
                <a:latin typeface="Calibri" panose="020F0502020204030204" pitchFamily="34" charset="0"/>
                <a:ea typeface="Times New Roman" panose="02020603050405020304" pitchFamily="18" charset="0"/>
              </a:rPr>
              <a:t>forceful because the contact is </a:t>
            </a:r>
            <a:r>
              <a:rPr lang="en-US" sz="2800" dirty="0">
                <a:latin typeface="Calibri" panose="020F0502020204030204" pitchFamily="34" charset="0"/>
                <a:ea typeface="Times New Roman" panose="02020603050405020304" pitchFamily="18" charset="0"/>
              </a:rPr>
              <a:t>i</a:t>
            </a:r>
            <a:r>
              <a:rPr lang="en-US" sz="2800" dirty="0">
                <a:effectLst/>
                <a:latin typeface="Calibri" panose="020F0502020204030204" pitchFamily="34" charset="0"/>
                <a:ea typeface="Times New Roman" panose="02020603050405020304" pitchFamily="18" charset="0"/>
              </a:rPr>
              <a:t>nitiated with open hands. The contact could be pass interference, however.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text&#10;&#10;Description automatically generated">
            <a:extLst>
              <a:ext uri="{FF2B5EF4-FFF2-40B4-BE49-F238E27FC236}">
                <a16:creationId xmlns:a16="http://schemas.microsoft.com/office/drawing/2014/main" id="{C1F25CB6-1780-7C1E-6C55-0F5C1A3D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1" y="2033059"/>
            <a:ext cx="3554490" cy="4188374"/>
          </a:xfrm>
          <a:prstGeom prst="rect">
            <a:avLst/>
          </a:prstGeom>
        </p:spPr>
      </p:pic>
    </p:spTree>
    <p:extLst>
      <p:ext uri="{BB962C8B-B14F-4D97-AF65-F5344CB8AC3E}">
        <p14:creationId xmlns:p14="http://schemas.microsoft.com/office/powerpoint/2010/main" val="392437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Content Placeholder 4" descr="A picture containing text&#10;&#10;Description automatically generated">
            <a:extLst>
              <a:ext uri="{FF2B5EF4-FFF2-40B4-BE49-F238E27FC236}">
                <a16:creationId xmlns:a16="http://schemas.microsoft.com/office/drawing/2014/main" id="{D6B41103-E8EA-8F84-493F-0E7574448E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7949" y="1993900"/>
            <a:ext cx="2817296" cy="4338637"/>
          </a:xfrm>
          <a:prstGeom prst="rect">
            <a:avLst/>
          </a:prstGeom>
        </p:spPr>
      </p:pic>
      <p:sp>
        <p:nvSpPr>
          <p:cNvPr id="7" name="TextBox 6">
            <a:extLst>
              <a:ext uri="{FF2B5EF4-FFF2-40B4-BE49-F238E27FC236}">
                <a16:creationId xmlns:a16="http://schemas.microsoft.com/office/drawing/2014/main" id="{509E7F8E-4C01-9A8A-3FF8-C2A340469D0C}"/>
              </a:ext>
            </a:extLst>
          </p:cNvPr>
          <p:cNvSpPr txBox="1"/>
          <p:nvPr/>
        </p:nvSpPr>
        <p:spPr>
          <a:xfrm>
            <a:off x="1562492" y="2129614"/>
            <a:ext cx="6103854"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The receiver is not defenseless because of the incidental contact as a result of the defender making a play on the ball.</a:t>
            </a:r>
            <a:endParaRPr kumimoji="0" lang="en-US" sz="2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0851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sz="2400" dirty="0"/>
              <a:t>Rule 7-5-2</a:t>
            </a:r>
            <a:r>
              <a:rPr lang="en-US" sz="2400" cap="none" dirty="0"/>
              <a:t>d </a:t>
            </a:r>
            <a:r>
              <a:rPr lang="en-US" sz="2400" dirty="0"/>
              <a:t>EXCEPTION 2</a:t>
            </a:r>
            <a:r>
              <a:rPr lang="en-US" sz="2400" cap="none" dirty="0"/>
              <a:t>a, c</a:t>
            </a:r>
            <a:r>
              <a:rPr lang="en-US" sz="2400" dirty="0"/>
              <a:t> (NEW), TABLE 7-5-2 </a:t>
            </a:r>
            <a:r>
              <a:rPr lang="en-US" sz="2400" cap="none" dirty="0"/>
              <a:t>d </a:t>
            </a:r>
            <a:r>
              <a:rPr lang="en-US" sz="2400" dirty="0"/>
              <a:t>EXCEPTION 2</a:t>
            </a:r>
            <a:r>
              <a:rPr lang="en-US" sz="2400" cap="none" dirty="0"/>
              <a:t>a, c</a:t>
            </a:r>
            <a:r>
              <a:rPr lang="en-US" sz="2400" dirty="0"/>
              <a:t> (NEW), TABLE 7-5 (1) </a:t>
            </a:r>
            <a:r>
              <a:rPr lang="en-US" sz="2400" cap="none" dirty="0"/>
              <a:t>d </a:t>
            </a:r>
            <a:r>
              <a:rPr lang="en-US" sz="2400" dirty="0"/>
              <a:t>EXCEPTION 2</a:t>
            </a:r>
            <a:r>
              <a:rPr lang="en-US" sz="2400" cap="none" dirty="0"/>
              <a:t>a, c</a:t>
            </a:r>
            <a:r>
              <a:rPr lang="en-US" sz="2400" dirty="0"/>
              <a:t> (NEW)</a:t>
            </a:r>
            <a:br>
              <a:rPr lang="en-US" dirty="0"/>
            </a:br>
            <a:r>
              <a:rPr lang="en-US" dirty="0"/>
              <a:t>intentional grounding EXCEPTION</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9274" y="5477164"/>
            <a:ext cx="10649527" cy="679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mn-cs"/>
              </a:rPr>
              <a:t>This is a foul for intentional grounding since A2 is the second player to possess the ball.  Only the player who possessed the ball after the snap ends may take advantage of the intentional grounding exception.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Bubble chart&#10;&#10;Description automatically generated">
            <a:extLst>
              <a:ext uri="{FF2B5EF4-FFF2-40B4-BE49-F238E27FC236}">
                <a16:creationId xmlns:a16="http://schemas.microsoft.com/office/drawing/2014/main" id="{48DCF430-023D-AF6C-A7E8-8FD1FDCCC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531417"/>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TABLE 7-5 2</a:t>
            </a:r>
            <a:r>
              <a:rPr lang="en-US" cap="none" dirty="0"/>
              <a:t>c (DELETED), 7-5 PENALTY</a:t>
            </a:r>
            <a:br>
              <a:rPr lang="en-US" dirty="0"/>
            </a:br>
            <a:r>
              <a:rPr lang="en-US" dirty="0"/>
              <a:t>intentional pass interference</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4674" y="5433923"/>
            <a:ext cx="10132960" cy="714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additional penalty for intentional pass interference as illustrated in PlayPic A has been deleted.  The Team B player in the gray jersey will be penalized 15 yards for the pass interference foul committed in PlayPic B.</a:t>
            </a:r>
          </a:p>
        </p:txBody>
      </p:sp>
      <p:pic>
        <p:nvPicPr>
          <p:cNvPr id="3" name="Picture 2" descr="Graphical user interface, application&#10;&#10;Description automatically generated">
            <a:extLst>
              <a:ext uri="{FF2B5EF4-FFF2-40B4-BE49-F238E27FC236}">
                <a16:creationId xmlns:a16="http://schemas.microsoft.com/office/drawing/2014/main" id="{72C255DE-1115-BC78-F40B-A072BEEF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74" y="2123718"/>
            <a:ext cx="8252006" cy="3111617"/>
          </a:xfrm>
          <a:prstGeom prst="rect">
            <a:avLst/>
          </a:prstGeom>
        </p:spPr>
      </p:pic>
    </p:spTree>
    <p:extLst>
      <p:ext uri="{BB962C8B-B14F-4D97-AF65-F5344CB8AC3E}">
        <p14:creationId xmlns:p14="http://schemas.microsoft.com/office/powerpoint/2010/main" val="316784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7368" y="525463"/>
            <a:ext cx="10351879" cy="1204912"/>
          </a:xfrm>
        </p:spPr>
        <p:txBody>
          <a:bodyPr/>
          <a:lstStyle/>
          <a:p>
            <a:r>
              <a:rPr lang="en-US" sz="3300" dirty="0"/>
              <a:t>Rule 10-4, Table 10-4 (NEW), 10-6 (DELETED)</a:t>
            </a:r>
            <a:br>
              <a:rPr lang="en-US" sz="3300" dirty="0"/>
            </a:br>
            <a:r>
              <a:rPr lang="en-US" sz="3300" dirty="0"/>
              <a:t>basic spot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44233" y="5832989"/>
            <a:ext cx="10351879"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414B56"/>
                </a:solidFill>
                <a:effectLst/>
                <a:uLnTx/>
                <a:uFillTx/>
                <a:latin typeface="Calibri"/>
                <a:ea typeface="+mn-ea"/>
                <a:cs typeface="+mn-cs"/>
              </a:rPr>
              <a:t>NOTE: </a:t>
            </a:r>
            <a:r>
              <a:rPr kumimoji="0" lang="en-US" sz="1800" b="0" i="0" u="none" strike="noStrike" kern="1200" cap="none" spc="0" normalizeH="0" baseline="0" noProof="0" dirty="0">
                <a:ln>
                  <a:noFill/>
                </a:ln>
                <a:solidFill>
                  <a:srgbClr val="414B56"/>
                </a:solidFill>
                <a:effectLst/>
                <a:uLnTx/>
                <a:uFillTx/>
                <a:latin typeface="Calibri"/>
                <a:ea typeface="+mn-ea"/>
                <a:cs typeface="+mn-cs"/>
              </a:rPr>
              <a:t>The basic spot is the spot of the foul when A commits any foul in his end zone for which the penalty is accepted (8-5-2c).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269B71EF-2E7C-5403-A0D8-D5BB884795A8}"/>
              </a:ext>
            </a:extLst>
          </p:cNvPr>
          <p:cNvGraphicFramePr>
            <a:graphicFrameLocks noGrp="1"/>
          </p:cNvGraphicFramePr>
          <p:nvPr/>
        </p:nvGraphicFramePr>
        <p:xfrm>
          <a:off x="952239" y="2687590"/>
          <a:ext cx="11082873" cy="3020690"/>
        </p:xfrm>
        <a:graphic>
          <a:graphicData uri="http://schemas.openxmlformats.org/drawingml/2006/table">
            <a:tbl>
              <a:tblPr firstRow="1" firstCol="1" lastRow="1" lastCol="1" bandRow="1" bandCol="1"/>
              <a:tblGrid>
                <a:gridCol w="1133375">
                  <a:extLst>
                    <a:ext uri="{9D8B030D-6E8A-4147-A177-3AD203B41FA5}">
                      <a16:colId xmlns:a16="http://schemas.microsoft.com/office/drawing/2014/main" val="4207828859"/>
                    </a:ext>
                  </a:extLst>
                </a:gridCol>
                <a:gridCol w="2550573">
                  <a:extLst>
                    <a:ext uri="{9D8B030D-6E8A-4147-A177-3AD203B41FA5}">
                      <a16:colId xmlns:a16="http://schemas.microsoft.com/office/drawing/2014/main" val="2259437228"/>
                    </a:ext>
                  </a:extLst>
                </a:gridCol>
                <a:gridCol w="2495863">
                  <a:extLst>
                    <a:ext uri="{9D8B030D-6E8A-4147-A177-3AD203B41FA5}">
                      <a16:colId xmlns:a16="http://schemas.microsoft.com/office/drawing/2014/main" val="1201416933"/>
                    </a:ext>
                  </a:extLst>
                </a:gridCol>
                <a:gridCol w="3384709">
                  <a:extLst>
                    <a:ext uri="{9D8B030D-6E8A-4147-A177-3AD203B41FA5}">
                      <a16:colId xmlns:a16="http://schemas.microsoft.com/office/drawing/2014/main" val="1561722507"/>
                    </a:ext>
                  </a:extLst>
                </a:gridCol>
                <a:gridCol w="1518353">
                  <a:extLst>
                    <a:ext uri="{9D8B030D-6E8A-4147-A177-3AD203B41FA5}">
                      <a16:colId xmlns:a16="http://schemas.microsoft.com/office/drawing/2014/main" val="2153005366"/>
                    </a:ext>
                  </a:extLst>
                </a:gridCol>
              </a:tblGrid>
              <a:tr h="249135">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FOUL BY</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SPOT OF FOUL</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 OF PLAY</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BASIC SPOT</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REFERENCE</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extLst>
                  <a:ext uri="{0D108BD9-81ED-4DB2-BD59-A6C34878D82A}">
                    <a16:rowId xmlns:a16="http://schemas.microsoft.com/office/drawing/2014/main" val="374483594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35006335"/>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726046004"/>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917078869"/>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Behind End of Run or Related Run – Spot of Foul</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10-4-4d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extLst>
                  <a:ext uri="{0D108BD9-81ED-4DB2-BD59-A6C34878D82A}">
                    <a16:rowId xmlns:a16="http://schemas.microsoft.com/office/drawing/2014/main" val="4057471074"/>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Advance of End of Run or Related Run – 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16343229"/>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89209538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947145551"/>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4255562123"/>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504479973"/>
                  </a:ext>
                </a:extLst>
              </a:tr>
            </a:tbl>
          </a:graphicData>
        </a:graphic>
      </p:graphicFrame>
      <p:sp>
        <p:nvSpPr>
          <p:cNvPr id="7" name="TextBox 6">
            <a:extLst>
              <a:ext uri="{FF2B5EF4-FFF2-40B4-BE49-F238E27FC236}">
                <a16:creationId xmlns:a16="http://schemas.microsoft.com/office/drawing/2014/main" id="{85A1BB88-EBD0-8447-C7BF-897723381E98}"/>
              </a:ext>
            </a:extLst>
          </p:cNvPr>
          <p:cNvSpPr txBox="1"/>
          <p:nvPr/>
        </p:nvSpPr>
        <p:spPr>
          <a:xfrm>
            <a:off x="1046375" y="1852290"/>
            <a:ext cx="1100891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00205B"/>
                </a:solidFill>
                <a:effectLst/>
                <a:uLnTx/>
                <a:uFillTx/>
                <a:latin typeface="Calibri"/>
                <a:ea typeface="+mn-ea"/>
                <a:cs typeface="Arial" pitchFamily="34" charset="0"/>
              </a:rPr>
              <a:t>summary of many fouls that can occur during running plays and their penalties and basic spots unless otherwise specified by rule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751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lang="en-US" sz="3200" dirty="0"/>
              <a:t>basic spot for running play penalty enforcement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693790"/>
            <a:ext cx="9547235" cy="678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10;&#10;Description automatically generated">
            <a:extLst>
              <a:ext uri="{FF2B5EF4-FFF2-40B4-BE49-F238E27FC236}">
                <a16:creationId xmlns:a16="http://schemas.microsoft.com/office/drawing/2014/main" id="{4A027CAD-20FE-53AE-429D-6028128E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910" y="1955848"/>
            <a:ext cx="5796368" cy="3788968"/>
          </a:xfrm>
          <a:prstGeom prst="rect">
            <a:avLst/>
          </a:prstGeom>
        </p:spPr>
      </p:pic>
    </p:spTree>
    <p:extLst>
      <p:ext uri="{BB962C8B-B14F-4D97-AF65-F5344CB8AC3E}">
        <p14:creationId xmlns:p14="http://schemas.microsoft.com/office/powerpoint/2010/main" val="339463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8333" y="5867105"/>
            <a:ext cx="10108436" cy="1119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that occurs behind the line of scrimmage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id="{59E92E6F-5623-4382-704E-59D7C90E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47" y="1965913"/>
            <a:ext cx="6086662" cy="3977687"/>
          </a:xfrm>
          <a:prstGeom prst="rect">
            <a:avLst/>
          </a:prstGeom>
        </p:spPr>
      </p:pic>
    </p:spTree>
    <p:extLst>
      <p:ext uri="{BB962C8B-B14F-4D97-AF65-F5344CB8AC3E}">
        <p14:creationId xmlns:p14="http://schemas.microsoft.com/office/powerpoint/2010/main" val="98301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89435" y="5788058"/>
            <a:ext cx="10499366" cy="584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that occurs beyond the line of scrimmage when the run or related run ends behind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Graphical user interface, table&#10;&#10;Description automatically generated">
            <a:extLst>
              <a:ext uri="{FF2B5EF4-FFF2-40B4-BE49-F238E27FC236}">
                <a16:creationId xmlns:a16="http://schemas.microsoft.com/office/drawing/2014/main" id="{567C291E-EAE8-DB81-4773-ECD7B413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06" y="1918476"/>
            <a:ext cx="5927793" cy="3882834"/>
          </a:xfrm>
          <a:prstGeom prst="rect">
            <a:avLst/>
          </a:prstGeom>
        </p:spPr>
      </p:pic>
    </p:spTree>
    <p:extLst>
      <p:ext uri="{BB962C8B-B14F-4D97-AF65-F5344CB8AC3E}">
        <p14:creationId xmlns:p14="http://schemas.microsoft.com/office/powerpoint/2010/main" val="455006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10-4-4</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8607" y="5622042"/>
            <a:ext cx="10853393" cy="976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by A that occurs beyond the line of scrimmage during a running play as defined in 10-3-2 when the run or related run ends beyond the line of scrimmage and the foul occurs behind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Graphical user interface, table&#10;&#10;Description automatically generated with medium confidence">
            <a:extLst>
              <a:ext uri="{FF2B5EF4-FFF2-40B4-BE49-F238E27FC236}">
                <a16:creationId xmlns:a16="http://schemas.microsoft.com/office/drawing/2014/main" id="{D617FC6E-8B3D-628C-F6DA-03156A4E8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768" y="1931865"/>
            <a:ext cx="5798843" cy="3690177"/>
          </a:xfrm>
          <a:prstGeom prst="rect">
            <a:avLst/>
          </a:prstGeom>
        </p:spPr>
      </p:pic>
    </p:spTree>
    <p:extLst>
      <p:ext uri="{BB962C8B-B14F-4D97-AF65-F5344CB8AC3E}">
        <p14:creationId xmlns:p14="http://schemas.microsoft.com/office/powerpoint/2010/main" val="22969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66888" y="5618376"/>
            <a:ext cx="10825112" cy="1102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for a foul by A that occurs beyond the line of scrimmage during a running play as defined in 10-3-2 when the run or related run ends beyond the line of scrimmage and the foul occurs in advance of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with low confidence">
            <a:extLst>
              <a:ext uri="{FF2B5EF4-FFF2-40B4-BE49-F238E27FC236}">
                <a16:creationId xmlns:a16="http://schemas.microsoft.com/office/drawing/2014/main" id="{9B379F1A-9147-3D52-CBE5-317B9225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06" y="1921797"/>
            <a:ext cx="5847985" cy="3696577"/>
          </a:xfrm>
          <a:prstGeom prst="rect">
            <a:avLst/>
          </a:prstGeom>
        </p:spPr>
      </p:pic>
    </p:spTree>
    <p:extLst>
      <p:ext uri="{BB962C8B-B14F-4D97-AF65-F5344CB8AC3E}">
        <p14:creationId xmlns:p14="http://schemas.microsoft.com/office/powerpoint/2010/main" val="360190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29180" y="5816337"/>
            <a:ext cx="10659621" cy="1003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7EC62AF5-0A62-A8EB-B29B-5A8FA48D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552" y="2010931"/>
            <a:ext cx="5977184" cy="3778245"/>
          </a:xfrm>
          <a:prstGeom prst="rect">
            <a:avLst/>
          </a:prstGeom>
        </p:spPr>
      </p:pic>
    </p:spTree>
    <p:extLst>
      <p:ext uri="{BB962C8B-B14F-4D97-AF65-F5344CB8AC3E}">
        <p14:creationId xmlns:p14="http://schemas.microsoft.com/office/powerpoint/2010/main" val="145924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0B02C56-86C7-D611-40FD-B53DAE6BE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003" y="1929781"/>
            <a:ext cx="5907637" cy="3734284"/>
          </a:xfrm>
          <a:prstGeom prst="rect">
            <a:avLst/>
          </a:prstGeom>
        </p:spPr>
      </p:pic>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40985" y="5736728"/>
            <a:ext cx="8760211" cy="657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80474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63472"/>
            <a:ext cx="10357819" cy="661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96FE776F-AC3D-6F7D-B0B5-027FA127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82" y="2041721"/>
            <a:ext cx="5782594" cy="3655243"/>
          </a:xfrm>
          <a:prstGeom prst="rect">
            <a:avLst/>
          </a:prstGeom>
        </p:spPr>
      </p:pic>
    </p:spTree>
    <p:extLst>
      <p:ext uri="{BB962C8B-B14F-4D97-AF65-F5344CB8AC3E}">
        <p14:creationId xmlns:p14="http://schemas.microsoft.com/office/powerpoint/2010/main" val="3687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a:t>Rule 10-4-5</a:t>
            </a:r>
            <a:r>
              <a:rPr lang="en-US" cap="none"/>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54045"/>
            <a:ext cx="10457107" cy="575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 and the foul occurs beyond the end of the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a:extLst>
              <a:ext uri="{FF2B5EF4-FFF2-40B4-BE49-F238E27FC236}">
                <a16:creationId xmlns:a16="http://schemas.microsoft.com/office/drawing/2014/main" id="{F5224B25-C46C-9AA9-DAE3-66C2C2412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743" y="1966183"/>
            <a:ext cx="5807593" cy="3671045"/>
          </a:xfrm>
          <a:prstGeom prst="rect">
            <a:avLst/>
          </a:prstGeom>
        </p:spPr>
      </p:pic>
    </p:spTree>
    <p:extLst>
      <p:ext uri="{BB962C8B-B14F-4D97-AF65-F5344CB8AC3E}">
        <p14:creationId xmlns:p14="http://schemas.microsoft.com/office/powerpoint/2010/main" val="291602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5CAF-22D8-4BB8-BE39-3CE38E00334E}"/>
              </a:ext>
            </a:extLst>
          </p:cNvPr>
          <p:cNvSpPr>
            <a:spLocks noGrp="1"/>
          </p:cNvSpPr>
          <p:nvPr>
            <p:ph type="title"/>
          </p:nvPr>
        </p:nvSpPr>
        <p:spPr/>
        <p:txBody>
          <a:bodyPr/>
          <a:lstStyle/>
          <a:p>
            <a:r>
              <a:rPr lang="en-US" dirty="0"/>
              <a:t>Six-player – rule 7</a:t>
            </a:r>
            <a:r>
              <a:rPr lang="en-US" cap="none" dirty="0"/>
              <a:t>g  (NEW)</a:t>
            </a:r>
            <a:br>
              <a:rPr lang="en-US" cap="none" dirty="0"/>
            </a:br>
            <a:r>
              <a:rPr lang="en-US" cap="none" dirty="0"/>
              <a:t>HANDING THE BALL FORWARD</a:t>
            </a:r>
            <a:endParaRPr lang="en-US" dirty="0"/>
          </a:p>
        </p:txBody>
      </p:sp>
      <p:sp>
        <p:nvSpPr>
          <p:cNvPr id="4" name="Footer Placeholder 3">
            <a:extLst>
              <a:ext uri="{FF2B5EF4-FFF2-40B4-BE49-F238E27FC236}">
                <a16:creationId xmlns:a16="http://schemas.microsoft.com/office/drawing/2014/main" id="{2FEE65AB-334F-9AD8-D22A-306E7F03C5F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Content Placeholder 2">
            <a:extLst>
              <a:ext uri="{FF2B5EF4-FFF2-40B4-BE49-F238E27FC236}">
                <a16:creationId xmlns:a16="http://schemas.microsoft.com/office/drawing/2014/main" id="{FAC130B2-5282-F1CB-1F8D-17405860628B}"/>
              </a:ext>
            </a:extLst>
          </p:cNvPr>
          <p:cNvSpPr>
            <a:spLocks noGrp="1"/>
          </p:cNvSpPr>
          <p:nvPr>
            <p:ph idx="1"/>
          </p:nvPr>
        </p:nvSpPr>
        <p:spPr>
          <a:xfrm>
            <a:off x="1360163" y="2333624"/>
            <a:ext cx="4390446" cy="3226735"/>
          </a:xfrm>
        </p:spPr>
        <p:txBody>
          <a:bodyPr/>
          <a:lstStyle/>
          <a:p>
            <a:pPr marL="0" marR="0" indent="0">
              <a:spcBef>
                <a:spcPts val="0"/>
              </a:spcBef>
              <a:spcAft>
                <a:spcPts val="0"/>
              </a:spcAft>
              <a:buNone/>
            </a:pPr>
            <a:r>
              <a:rPr lang="en-US" sz="2800" dirty="0"/>
              <a:t>A direct forward handoff may be made during a scrimmage down before a change of possession, provided both players are in or behind the neutral zone unless it is to the snapper.</a:t>
            </a:r>
          </a:p>
          <a:p>
            <a:pPr marL="0" marR="0" indent="0">
              <a:spcBef>
                <a:spcPts val="0"/>
              </a:spcBef>
              <a:spcAft>
                <a:spcPts val="0"/>
              </a:spcAft>
              <a:buNone/>
            </a:pPr>
            <a:endParaRPr lang="en-US" sz="2200" dirty="0"/>
          </a:p>
        </p:txBody>
      </p:sp>
      <p:pic>
        <p:nvPicPr>
          <p:cNvPr id="8" name="Picture 7" descr="A group of people running&#10;&#10;Description automatically generated with low confidence">
            <a:extLst>
              <a:ext uri="{FF2B5EF4-FFF2-40B4-BE49-F238E27FC236}">
                <a16:creationId xmlns:a16="http://schemas.microsoft.com/office/drawing/2014/main" id="{E5A6301A-3B14-C0F3-3FA5-3C5423DC3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46" y="1989139"/>
            <a:ext cx="6167222" cy="4111482"/>
          </a:xfrm>
          <a:prstGeom prst="rect">
            <a:avLst/>
          </a:prstGeom>
        </p:spPr>
      </p:pic>
    </p:spTree>
    <p:extLst>
      <p:ext uri="{BB962C8B-B14F-4D97-AF65-F5344CB8AC3E}">
        <p14:creationId xmlns:p14="http://schemas.microsoft.com/office/powerpoint/2010/main" val="336753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a:xfrm>
            <a:off x="636104" y="5182153"/>
            <a:ext cx="10363199" cy="1362075"/>
          </a:xfrm>
        </p:spPr>
        <p:txBody>
          <a:bodyPr/>
          <a:lstStyle/>
          <a:p>
            <a:r>
              <a:rPr lang="en-US" dirty="0"/>
              <a:t>2023 </a:t>
            </a:r>
            <a:r>
              <a:rPr lang="en-US" dirty="0" err="1"/>
              <a:t>nfhs</a:t>
            </a:r>
            <a:r>
              <a:rPr lang="en-US" dirty="0"/>
              <a:t> 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050277696"/>
              </p:ext>
            </p:extLst>
          </p:nvPr>
        </p:nvGraphicFramePr>
        <p:xfrm>
          <a:off x="1384134" y="2037890"/>
          <a:ext cx="10583500" cy="421241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1-1-7, 1-1-9, 1-3-2, 1-3-7 NOTE, TABLE 1-7 (6), 9-5-1, 9-8-1, RESOLVING TIED GAMES –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words  “contest(s)” to “games(s)”.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Removed the state association accommodation reference.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Created a new SECTION 8 for State Association Accommodations.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3-6-1b(1)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that game officials need to be in position when the ball is marked ready for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TABLE 7-5 (1) d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Corrected a misspelling.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Grammar correction.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basic spot per Rule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5368465"/>
              </p:ext>
            </p:extLst>
          </p:nvPr>
        </p:nvGraphicFramePr>
        <p:xfrm>
          <a:off x="1405301" y="2145753"/>
          <a:ext cx="10583500" cy="25603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the total number of illegal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NINE-, Eight- AND SIX-PLAYER RULES DIFFERENCES – RULES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rules differences based off of 2023 NFHS Football Rules Changes.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245116">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references for “Delay of Game” and removed the penalty reference for “Intentional Pass Interference.”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245116">
                <a:tc>
                  <a:txBody>
                    <a:bodyPr/>
                    <a:lstStyle/>
                    <a:p>
                      <a:r>
                        <a:rPr lang="en-US" b="1" dirty="0">
                          <a:solidFill>
                            <a:schemeClr val="tx1"/>
                          </a:solidFill>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Index with new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39458528"/>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a:xfrm>
            <a:off x="963084" y="5221910"/>
            <a:ext cx="10224051" cy="1362075"/>
          </a:xfrm>
        </p:spPr>
        <p:txBody>
          <a:bodyPr/>
          <a:lstStyle/>
          <a:p>
            <a:r>
              <a:rPr lang="en-US" dirty="0"/>
              <a:t>2023 </a:t>
            </a:r>
            <a:r>
              <a:rPr lang="en-US" dirty="0" err="1"/>
              <a:t>nfhs</a:t>
            </a:r>
            <a:r>
              <a:rPr lang="en-US" dirty="0"/>
              <a:t> 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a:xfrm>
            <a:off x="1769165" y="525463"/>
            <a:ext cx="10422835" cy="1204912"/>
          </a:xfrm>
        </p:spPr>
        <p:txBody>
          <a:bodyPr/>
          <a:lstStyle/>
          <a:p>
            <a:r>
              <a:rPr kumimoji="0" lang="en-US" sz="3800" b="1" i="0" u="none" strike="noStrike" kern="1200" cap="none" spc="0" normalizeH="0" baseline="0" noProof="0" dirty="0">
                <a:ln>
                  <a:noFill/>
                </a:ln>
                <a:solidFill>
                  <a:srgbClr val="00205B"/>
                </a:solidFill>
                <a:effectLst/>
                <a:uLnTx/>
                <a:uFillTx/>
                <a:latin typeface="Calibri"/>
                <a:ea typeface="+mj-ea"/>
                <a:cs typeface="+mj-cs"/>
              </a:rPr>
              <a:t>TEAM BOXES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1-2-3</a:t>
            </a:r>
            <a:r>
              <a:rPr kumimoji="0" lang="en-US" sz="3800" b="1" i="0" u="none" strike="noStrike" kern="1200" cap="none" spc="0" normalizeH="0" baseline="0" noProof="0" dirty="0">
                <a:ln>
                  <a:noFill/>
                </a:ln>
                <a:solidFill>
                  <a:srgbClr val="00205B"/>
                </a:solidFill>
                <a:effectLst/>
                <a:uLnTx/>
                <a:uFillTx/>
                <a:latin typeface="Calibri"/>
                <a:ea typeface="+mj-ea"/>
                <a:cs typeface="+mj-cs"/>
              </a:rPr>
              <a:t>g NOTES 3. (NEW), </a:t>
            </a:r>
            <a:r>
              <a:rPr kumimoji="0" lang="en-US" sz="3800" b="1" i="0" u="none" strike="noStrike" kern="1200" cap="all" spc="0" normalizeH="0" baseline="0" noProof="0" dirty="0">
                <a:ln>
                  <a:noFill/>
                </a:ln>
                <a:solidFill>
                  <a:srgbClr val="00205B"/>
                </a:solidFill>
                <a:effectLst/>
                <a:uLnTx/>
                <a:uFillTx/>
                <a:latin typeface="Calibri"/>
                <a:ea typeface="+mj-ea"/>
                <a:cs typeface="+mj-cs"/>
              </a:rPr>
              <a:t>TABLE 1-7 (3.)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Timeline&#10;&#10;Description automatically generated">
            <a:extLst>
              <a:ext uri="{FF2B5EF4-FFF2-40B4-BE49-F238E27FC236}">
                <a16:creationId xmlns:a16="http://schemas.microsoft.com/office/drawing/2014/main" id="{FD38F793-1023-7C6D-2359-A83AE6AA2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90" y="1994062"/>
            <a:ext cx="8924544" cy="3328416"/>
          </a:xfrm>
          <a:prstGeom prst="rect">
            <a:avLst/>
          </a:prstGeom>
        </p:spPr>
      </p:pic>
      <p:sp>
        <p:nvSpPr>
          <p:cNvPr id="6" name="TextBox 5">
            <a:extLst>
              <a:ext uri="{FF2B5EF4-FFF2-40B4-BE49-F238E27FC236}">
                <a16:creationId xmlns:a16="http://schemas.microsoft.com/office/drawing/2014/main" id="{16AC13FA-FC62-A213-F7FA-6A9F04258F2F}"/>
              </a:ext>
            </a:extLst>
          </p:cNvPr>
          <p:cNvSpPr txBox="1"/>
          <p:nvPr/>
        </p:nvSpPr>
        <p:spPr>
          <a:xfrm>
            <a:off x="2213790" y="5461886"/>
            <a:ext cx="892454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It is permissible for state associations to approve an extension of the team box and to determine the individuals who may be in the extended area, provided such extension is the same for both teams.</a:t>
            </a:r>
          </a:p>
        </p:txBody>
      </p:sp>
    </p:spTree>
    <p:extLst>
      <p:ext uri="{BB962C8B-B14F-4D97-AF65-F5344CB8AC3E}">
        <p14:creationId xmlns:p14="http://schemas.microsoft.com/office/powerpoint/2010/main" val="50793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balls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1-3-3</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 chart&#10;&#10;Description automatically generated">
            <a:extLst>
              <a:ext uri="{FF2B5EF4-FFF2-40B4-BE49-F238E27FC236}">
                <a16:creationId xmlns:a16="http://schemas.microsoft.com/office/drawing/2014/main" id="{BEF70E25-C8D0-C2A0-BCA1-F0CF85942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94" y="1980260"/>
            <a:ext cx="8211312" cy="3243072"/>
          </a:xfrm>
          <a:prstGeom prst="rect">
            <a:avLst/>
          </a:prstGeom>
        </p:spPr>
      </p:pic>
      <p:sp>
        <p:nvSpPr>
          <p:cNvPr id="6" name="TextBox 5">
            <a:extLst>
              <a:ext uri="{FF2B5EF4-FFF2-40B4-BE49-F238E27FC236}">
                <a16:creationId xmlns:a16="http://schemas.microsoft.com/office/drawing/2014/main" id="{CAA3F942-66D7-1EF8-FB3F-687AD3BE2E98}"/>
              </a:ext>
            </a:extLst>
          </p:cNvPr>
          <p:cNvSpPr txBox="1"/>
          <p:nvPr/>
        </p:nvSpPr>
        <p:spPr>
          <a:xfrm>
            <a:off x="1940985" y="5298869"/>
            <a:ext cx="950889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A) may not request a different ball for the try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B) but may use a different approved ball for the ensuing free kick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C).</a:t>
            </a:r>
            <a:endParaRPr kumimoji="0" lang="en-US" sz="18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5802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Jersey numbers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1-4-3, FIGURE 1-4-2, Rule 1-5-1</a:t>
            </a:r>
            <a:r>
              <a:rPr kumimoji="0" lang="en-US" sz="3800" b="1" i="0" u="none" strike="noStrike" kern="1200" cap="small" spc="0" normalizeH="0" baseline="0" noProof="0" dirty="0">
                <a:ln>
                  <a:noFill/>
                </a:ln>
                <a:solidFill>
                  <a:srgbClr val="00205B"/>
                </a:solidFill>
                <a:effectLst/>
                <a:uLnTx/>
                <a:uFillTx/>
                <a:latin typeface="Calibri"/>
                <a:ea typeface="+mj-ea"/>
                <a:cs typeface="+mj-cs"/>
              </a:rPr>
              <a:t>c</a:t>
            </a:r>
            <a:r>
              <a:rPr kumimoji="0" lang="en-US" sz="3800" b="1" i="0" u="none" strike="noStrike" kern="1200" cap="all" spc="0" normalizeH="0" baseline="0" noProof="0" dirty="0">
                <a:ln>
                  <a:noFill/>
                </a:ln>
                <a:solidFill>
                  <a:srgbClr val="00205B"/>
                </a:solidFill>
                <a:effectLst/>
                <a:uLnTx/>
                <a:uFillTx/>
                <a:latin typeface="Calibri"/>
                <a:ea typeface="+mj-ea"/>
                <a:cs typeface="+mj-cs"/>
              </a:rPr>
              <a:t>(1),         rule 7-2-5</a:t>
            </a:r>
            <a:r>
              <a:rPr kumimoji="0" lang="en-US" sz="3800" b="1" i="0" u="none" strike="noStrike" kern="1200" cap="none" spc="0" normalizeH="0" baseline="0" noProof="0" dirty="0">
                <a:ln>
                  <a:noFill/>
                </a:ln>
                <a:solidFill>
                  <a:srgbClr val="00205B"/>
                </a:solidFill>
                <a:effectLst/>
                <a:uLnTx/>
                <a:uFillTx/>
                <a:latin typeface="Calibri"/>
                <a:ea typeface="+mj-ea"/>
                <a:cs typeface="+mj-cs"/>
              </a:rPr>
              <a:t>b EXCEPTIONS, RULE 7-5-6a</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diagram&#10;&#10;Description automatically generated">
            <a:extLst>
              <a:ext uri="{FF2B5EF4-FFF2-40B4-BE49-F238E27FC236}">
                <a16:creationId xmlns:a16="http://schemas.microsoft.com/office/drawing/2014/main" id="{F1B28029-784B-1A1A-8965-83B972455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
        <p:nvSpPr>
          <p:cNvPr id="6" name="TextBox 5">
            <a:extLst>
              <a:ext uri="{FF2B5EF4-FFF2-40B4-BE49-F238E27FC236}">
                <a16:creationId xmlns:a16="http://schemas.microsoft.com/office/drawing/2014/main" id="{932F2981-386C-B5C9-9166-29CB17ED7D25}"/>
              </a:ext>
            </a:extLst>
          </p:cNvPr>
          <p:cNvSpPr txBox="1"/>
          <p:nvPr/>
        </p:nvSpPr>
        <p:spPr>
          <a:xfrm>
            <a:off x="9481930" y="2782957"/>
            <a:ext cx="2485703"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Each player shall be numbered 0 though 99 inclusive. Any number preceded by the digit zero such as “00” is illegal. </a:t>
            </a:r>
          </a:p>
        </p:txBody>
      </p:sp>
    </p:spTree>
    <p:extLst>
      <p:ext uri="{BB962C8B-B14F-4D97-AF65-F5344CB8AC3E}">
        <p14:creationId xmlns:p14="http://schemas.microsoft.com/office/powerpoint/2010/main" val="132823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600" b="1" i="0" u="none" strike="noStrike" kern="1200" cap="all" spc="0" normalizeH="0" baseline="0" noProof="0" dirty="0">
                <a:ln>
                  <a:noFill/>
                </a:ln>
                <a:solidFill>
                  <a:srgbClr val="00205B"/>
                </a:solidFill>
                <a:effectLst/>
                <a:uLnTx/>
                <a:uFillTx/>
                <a:latin typeface="Calibri"/>
                <a:ea typeface="+mj-ea"/>
                <a:cs typeface="+mj-cs"/>
              </a:rPr>
              <a:t>CHOP BLOCK</a:t>
            </a:r>
            <a:br>
              <a:rPr kumimoji="0" lang="en-US" sz="3600" b="1" i="0" u="none" strike="noStrike" kern="1200" cap="all" spc="0" normalizeH="0" baseline="0" noProof="0" dirty="0">
                <a:ln>
                  <a:noFill/>
                </a:ln>
                <a:solidFill>
                  <a:srgbClr val="00205B"/>
                </a:solidFill>
                <a:effectLst/>
                <a:uLnTx/>
                <a:uFillTx/>
                <a:latin typeface="Calibri"/>
                <a:ea typeface="+mj-ea"/>
                <a:cs typeface="+mj-cs"/>
              </a:rPr>
            </a:br>
            <a:r>
              <a:rPr kumimoji="0" lang="en-US" sz="3600" b="1" i="0" u="none" strike="noStrike" kern="1200" cap="all" spc="0" normalizeH="0" baseline="0" noProof="0" dirty="0">
                <a:ln>
                  <a:noFill/>
                </a:ln>
                <a:solidFill>
                  <a:srgbClr val="00205B"/>
                </a:solidFill>
                <a:effectLst/>
                <a:uLnTx/>
                <a:uFillTx/>
                <a:latin typeface="Calibri"/>
                <a:ea typeface="+mj-ea"/>
                <a:cs typeface="+mj-cs"/>
              </a:rPr>
              <a:t>RULE 2-3-8</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10;&#10;Description automatically generated">
            <a:extLst>
              <a:ext uri="{FF2B5EF4-FFF2-40B4-BE49-F238E27FC236}">
                <a16:creationId xmlns:a16="http://schemas.microsoft.com/office/drawing/2014/main" id="{E447FF6E-D66E-B0C2-3630-F65CF886E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85" y="1979286"/>
            <a:ext cx="3587815" cy="4445948"/>
          </a:xfrm>
          <a:prstGeom prst="rect">
            <a:avLst/>
          </a:prstGeom>
        </p:spPr>
      </p:pic>
      <p:sp>
        <p:nvSpPr>
          <p:cNvPr id="6" name="TextBox 5">
            <a:extLst>
              <a:ext uri="{FF2B5EF4-FFF2-40B4-BE49-F238E27FC236}">
                <a16:creationId xmlns:a16="http://schemas.microsoft.com/office/drawing/2014/main" id="{D5B5FD7E-A92E-F2C9-D871-8B8588257EDF}"/>
              </a:ext>
            </a:extLst>
          </p:cNvPr>
          <p:cNvSpPr txBox="1"/>
          <p:nvPr/>
        </p:nvSpPr>
        <p:spPr>
          <a:xfrm>
            <a:off x="6698975" y="2755710"/>
            <a:ext cx="4890052" cy="28931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Arial" pitchFamily="34" charset="0"/>
              </a:rPr>
              <a:t>A chop block is combination block by two or more teammates against an opponent other than the runner, with or without delay, where one of the blocks is below the waist and one of the blocks is above the waist. </a:t>
            </a:r>
          </a:p>
        </p:txBody>
      </p:sp>
    </p:spTree>
    <p:extLst>
      <p:ext uri="{BB962C8B-B14F-4D97-AF65-F5344CB8AC3E}">
        <p14:creationId xmlns:p14="http://schemas.microsoft.com/office/powerpoint/2010/main" val="21681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clock option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3-4-7</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9F2D9ECC-B167-5528-1020-A77878E5B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92" y="2036464"/>
            <a:ext cx="10599565" cy="2709992"/>
          </a:xfrm>
          <a:prstGeom prst="rect">
            <a:avLst/>
          </a:prstGeom>
        </p:spPr>
      </p:pic>
      <p:sp>
        <p:nvSpPr>
          <p:cNvPr id="6" name="TextBox 5">
            <a:extLst>
              <a:ext uri="{FF2B5EF4-FFF2-40B4-BE49-F238E27FC236}">
                <a16:creationId xmlns:a16="http://schemas.microsoft.com/office/drawing/2014/main" id="{9B52BDF4-DCCF-52B0-6D8B-7D539AF36E13}"/>
              </a:ext>
            </a:extLst>
          </p:cNvPr>
          <p:cNvSpPr txBox="1"/>
          <p:nvPr/>
        </p:nvSpPr>
        <p:spPr>
          <a:xfrm>
            <a:off x="1368071" y="4913399"/>
            <a:ext cx="1059956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A, Team B trails when Team A fouls. Team B’s coach is consulted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B), choosing to decline the penalty and have the clock started on the snap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C).   </a:t>
            </a:r>
          </a:p>
        </p:txBody>
      </p:sp>
    </p:spTree>
    <p:extLst>
      <p:ext uri="{BB962C8B-B14F-4D97-AF65-F5344CB8AC3E}">
        <p14:creationId xmlns:p14="http://schemas.microsoft.com/office/powerpoint/2010/main" val="297055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PLAY CLOCK</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3-6-1</a:t>
            </a:r>
            <a:r>
              <a:rPr kumimoji="0" lang="en-US" sz="3800" b="1" i="0" u="none" strike="noStrike" kern="1200" cap="none" spc="0" normalizeH="0" baseline="0" noProof="0" dirty="0">
                <a:ln>
                  <a:noFill/>
                </a:ln>
                <a:solidFill>
                  <a:srgbClr val="00205B"/>
                </a:solidFill>
                <a:effectLst/>
                <a:uLnTx/>
                <a:uFillTx/>
                <a:latin typeface="Calibri"/>
                <a:ea typeface="+mj-ea"/>
                <a:cs typeface="+mj-cs"/>
              </a:rPr>
              <a:t>a</a:t>
            </a:r>
            <a:r>
              <a:rPr kumimoji="0" lang="en-US" sz="3800" b="1" i="0" u="none" strike="noStrike" kern="1200" cap="all" spc="0" normalizeH="0" baseline="0" noProof="0" dirty="0">
                <a:ln>
                  <a:noFill/>
                </a:ln>
                <a:solidFill>
                  <a:srgbClr val="00205B"/>
                </a:solidFill>
                <a:effectLst/>
                <a:uLnTx/>
                <a:uFillTx/>
                <a:latin typeface="Calibri"/>
                <a:ea typeface="+mj-ea"/>
                <a:cs typeface="+mj-cs"/>
              </a:rPr>
              <a:t>(1)</a:t>
            </a:r>
            <a:r>
              <a:rPr kumimoji="0" lang="en-US" sz="3800" b="1" i="0" u="none" strike="noStrike" kern="1200" cap="none" spc="0" normalizeH="0" baseline="0" noProof="0" dirty="0">
                <a:ln>
                  <a:noFill/>
                </a:ln>
                <a:solidFill>
                  <a:srgbClr val="00205B"/>
                </a:solidFill>
                <a:effectLst/>
                <a:uLnTx/>
                <a:uFillTx/>
                <a:latin typeface="Calibri"/>
                <a:ea typeface="+mj-ea"/>
                <a:cs typeface="+mj-cs"/>
              </a:rPr>
              <a:t>e</a:t>
            </a:r>
            <a:r>
              <a:rPr kumimoji="0" lang="en-US" sz="3800" b="1" i="0" u="none" strike="noStrike" kern="1200" cap="all" spc="0" normalizeH="0" baseline="0" noProof="0" dirty="0">
                <a:ln>
                  <a:noFill/>
                </a:ln>
                <a:solidFill>
                  <a:srgbClr val="00205B"/>
                </a:solidFill>
                <a:effectLst/>
                <a:uLnTx/>
                <a:uFillTx/>
                <a:latin typeface="Calibri"/>
                <a:ea typeface="+mj-ea"/>
                <a:cs typeface="+mj-cs"/>
              </a:rPr>
              <a:t> EXCEPTION 2.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245F02DE-FDF9-DBEB-DD53-BCB478F29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
        <p:nvSpPr>
          <p:cNvPr id="6" name="TextBox 5">
            <a:extLst>
              <a:ext uri="{FF2B5EF4-FFF2-40B4-BE49-F238E27FC236}">
                <a16:creationId xmlns:a16="http://schemas.microsoft.com/office/drawing/2014/main" id="{F25B1F9E-1B60-807F-6FFB-99AC7E9B44E3}"/>
              </a:ext>
            </a:extLst>
          </p:cNvPr>
          <p:cNvSpPr txBox="1"/>
          <p:nvPr/>
        </p:nvSpPr>
        <p:spPr>
          <a:xfrm>
            <a:off x="9617533" y="2682361"/>
            <a:ext cx="2514833" cy="33275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When the clock is stopped due to Rule 3-5-7i and Team B is the only team to foul, the play clock will be set to 40 seconds.</a:t>
            </a: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202025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pPr algn="ctr"/>
            <a:r>
              <a:rPr lang="en-US" dirty="0"/>
              <a:t>2024 – 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Rectangle 5">
            <a:extLst>
              <a:ext uri="{FF2B5EF4-FFF2-40B4-BE49-F238E27FC236}">
                <a16:creationId xmlns:a16="http://schemas.microsoft.com/office/drawing/2014/main" id="{02D54ABA-32A6-4361-A6FA-6CC32966DA91}"/>
              </a:ext>
            </a:extLst>
          </p:cNvPr>
          <p:cNvSpPr/>
          <p:nvPr/>
        </p:nvSpPr>
        <p:spPr>
          <a:xfrm>
            <a:off x="1290181" y="5177187"/>
            <a:ext cx="10853803" cy="120032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style of the numbers on these jerseys are legal through the 2023 season.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dark number without the border do not clearly contrast with the jersey and thus will not be legal come 2024.</a:t>
            </a:r>
          </a:p>
        </p:txBody>
      </p:sp>
      <p:pic>
        <p:nvPicPr>
          <p:cNvPr id="5" name="Picture 4">
            <a:extLst>
              <a:ext uri="{FF2B5EF4-FFF2-40B4-BE49-F238E27FC236}">
                <a16:creationId xmlns:a16="http://schemas.microsoft.com/office/drawing/2014/main" id="{A0DE259C-4DB0-3B7C-F763-13EAB4B0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95" y="1994193"/>
            <a:ext cx="2514600" cy="3067050"/>
          </a:xfrm>
          <a:prstGeom prst="rect">
            <a:avLst/>
          </a:prstGeom>
        </p:spPr>
      </p:pic>
      <p:pic>
        <p:nvPicPr>
          <p:cNvPr id="8" name="Picture 7" descr="A picture containing clothing&#10;&#10;Description automatically generated">
            <a:extLst>
              <a:ext uri="{FF2B5EF4-FFF2-40B4-BE49-F238E27FC236}">
                <a16:creationId xmlns:a16="http://schemas.microsoft.com/office/drawing/2014/main" id="{060764E3-F3F8-E5CD-065A-B38383E7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395" y="2052336"/>
            <a:ext cx="2514600" cy="3017520"/>
          </a:xfrm>
          <a:prstGeom prst="rect">
            <a:avLst/>
          </a:prstGeom>
        </p:spPr>
      </p:pic>
      <p:pic>
        <p:nvPicPr>
          <p:cNvPr id="12" name="Picture 11" descr="A blue t-shirt with white text on it&#10;&#10;Description automatically generated">
            <a:extLst>
              <a:ext uri="{FF2B5EF4-FFF2-40B4-BE49-F238E27FC236}">
                <a16:creationId xmlns:a16="http://schemas.microsoft.com/office/drawing/2014/main" id="{54557ADB-77F1-9370-F24D-16EAEFF11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284" y="2052336"/>
            <a:ext cx="2628900" cy="2952750"/>
          </a:xfrm>
          <a:prstGeom prst="rect">
            <a:avLst/>
          </a:prstGeom>
        </p:spPr>
      </p:pic>
      <p:pic>
        <p:nvPicPr>
          <p:cNvPr id="14" name="Picture 13" descr="A blue and red shirt&#10;&#10;Description automatically generated with low confidence">
            <a:extLst>
              <a:ext uri="{FF2B5EF4-FFF2-40B4-BE49-F238E27FC236}">
                <a16:creationId xmlns:a16="http://schemas.microsoft.com/office/drawing/2014/main" id="{A9887D9C-DC16-9F48-BABA-67B668FA1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184" y="1978611"/>
            <a:ext cx="2971800" cy="3143250"/>
          </a:xfrm>
          <a:prstGeom prst="rect">
            <a:avLst/>
          </a:prstGeom>
        </p:spPr>
      </p:pic>
    </p:spTree>
    <p:extLst>
      <p:ext uri="{BB962C8B-B14F-4D97-AF65-F5344CB8AC3E}">
        <p14:creationId xmlns:p14="http://schemas.microsoft.com/office/powerpoint/2010/main" val="1487130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a:xfrm>
            <a:off x="636105" y="5301423"/>
            <a:ext cx="10363199" cy="1362075"/>
          </a:xfrm>
        </p:spPr>
        <p:txBody>
          <a:bodyPr/>
          <a:lstStyle/>
          <a:p>
            <a:r>
              <a:rPr lang="en-US" dirty="0"/>
              <a:t>2023 </a:t>
            </a:r>
            <a:r>
              <a:rPr lang="en-US" dirty="0" err="1"/>
              <a:t>nfhs</a:t>
            </a:r>
            <a:r>
              <a:rPr lang="en-US" dirty="0"/>
              <a:t> 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2023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Helping the Runner</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Communication Between Coaches and </a:t>
            </a:r>
          </a:p>
          <a:p>
            <a:pPr marL="0" lvl="0" indent="0">
              <a:spcAft>
                <a:spcPts val="0"/>
              </a:spcAft>
              <a:buNone/>
            </a:pPr>
            <a:r>
              <a:rPr lang="en-US" sz="3200" b="1" dirty="0">
                <a:solidFill>
                  <a:srgbClr val="414B56"/>
                </a:solidFill>
              </a:rPr>
              <a:t>       Game Officials</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Game Management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HELPING THE RUNNER</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1366887" y="1989139"/>
            <a:ext cx="3978111" cy="4338637"/>
          </a:xfrm>
        </p:spPr>
        <p:txBody>
          <a:bodyPr/>
          <a:lstStyle/>
          <a:p>
            <a:pPr marL="0" marR="0" indent="0">
              <a:spcBef>
                <a:spcPts val="0"/>
              </a:spcBef>
              <a:spcAft>
                <a:spcPts val="0"/>
              </a:spcAft>
              <a:buNone/>
            </a:pPr>
            <a:r>
              <a:rPr lang="en-US" sz="2200" dirty="0">
                <a:effectLst/>
                <a:ea typeface="Calibri" panose="020F0502020204030204" pitchFamily="34" charset="0"/>
                <a:cs typeface="Times New Roman" panose="02020603050405020304" pitchFamily="18" charset="0"/>
              </a:rPr>
              <a:t>Rule changes have been made at higher levels allowing offensive teams to pile in behind and directly push the runner. Similar plays are trickling down to the high school level. Allowing teams to help the runner by illegal techniques swings the balance heavily in favor of the offense. Pushing the pile is legal; direct contact and pushing, pulling, lifting of the runner is not.</a:t>
            </a:r>
            <a:endParaRPr lang="en-US" sz="2200"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0F5E04E0-4049-3044-9D67-126E3403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071" y="1989139"/>
            <a:ext cx="6646896" cy="4111482"/>
          </a:xfrm>
          <a:prstGeom prst="rect">
            <a:avLst/>
          </a:prstGeom>
        </p:spPr>
      </p:pic>
    </p:spTree>
    <p:extLst>
      <p:ext uri="{BB962C8B-B14F-4D97-AF65-F5344CB8AC3E}">
        <p14:creationId xmlns:p14="http://schemas.microsoft.com/office/powerpoint/2010/main" val="1203452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COMMUNICATION BETWEEN COACHES AND GAME OFFICIALS</a:t>
            </a:r>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CFEAE074-77C3-103A-4CC5-0D230D52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737" y="2123718"/>
            <a:ext cx="7568526" cy="3200223"/>
          </a:xfrm>
          <a:prstGeom prst="rect">
            <a:avLst/>
          </a:prstGeom>
        </p:spPr>
      </p:pic>
      <p:sp>
        <p:nvSpPr>
          <p:cNvPr id="6" name="Content Placeholder 2">
            <a:extLst>
              <a:ext uri="{FF2B5EF4-FFF2-40B4-BE49-F238E27FC236}">
                <a16:creationId xmlns:a16="http://schemas.microsoft.com/office/drawing/2014/main" id="{7C5B9852-DD99-9DBB-9F9E-CFFD065A8AC1}"/>
              </a:ext>
            </a:extLst>
          </p:cNvPr>
          <p:cNvSpPr txBox="1">
            <a:spLocks/>
          </p:cNvSpPr>
          <p:nvPr/>
        </p:nvSpPr>
        <p:spPr bwMode="auto">
          <a:xfrm>
            <a:off x="1771200" y="5400000"/>
            <a:ext cx="9057600" cy="932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Game officials must actively listen to what a coach is saying, then respond factually and unemotionally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If coaches show little respect for game officials and make derogatory comments, their players will likely treat game officials similarly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t>
            </a:r>
          </a:p>
        </p:txBody>
      </p:sp>
    </p:spTree>
    <p:extLst>
      <p:ext uri="{BB962C8B-B14F-4D97-AF65-F5344CB8AC3E}">
        <p14:creationId xmlns:p14="http://schemas.microsoft.com/office/powerpoint/2010/main" val="3403320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GAME MANAGEMENT</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933254" y="1924207"/>
            <a:ext cx="4521523" cy="615133"/>
          </a:xfrm>
        </p:spPr>
        <p:txBody>
          <a:bodyPr/>
          <a:lstStyle/>
          <a:p>
            <a:pPr marL="0" indent="0">
              <a:buNone/>
            </a:pPr>
            <a:r>
              <a:rPr lang="en-US" sz="1800" dirty="0">
                <a:effectLst/>
                <a:ea typeface="Calibri" panose="020F0502020204030204" pitchFamily="34" charset="0"/>
                <a:cs typeface="Times New Roman" panose="02020603050405020304" pitchFamily="18" charset="0"/>
              </a:rPr>
              <a:t>Each school community must take pride in hosting an athletic contest or event. Beginning with the arrival of players, game officials and spectators, each school must have a purposeful plan to address any and all expected issues, as well as the unforeseen.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 </a:t>
            </a:r>
            <a:endParaRPr lang="en-US"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playing a sport&#10;&#10;Description automatically generated with low confidence">
            <a:extLst>
              <a:ext uri="{FF2B5EF4-FFF2-40B4-BE49-F238E27FC236}">
                <a16:creationId xmlns:a16="http://schemas.microsoft.com/office/drawing/2014/main" id="{AC248DD4-C0C1-1F74-67B7-2F64BF604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78" y="2037329"/>
            <a:ext cx="6646896" cy="3368359"/>
          </a:xfrm>
          <a:prstGeom prst="rect">
            <a:avLst/>
          </a:prstGeom>
        </p:spPr>
      </p:pic>
    </p:spTree>
    <p:extLst>
      <p:ext uri="{BB962C8B-B14F-4D97-AF65-F5344CB8AC3E}">
        <p14:creationId xmlns:p14="http://schemas.microsoft.com/office/powerpoint/2010/main" val="39763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a:xfrm>
            <a:off x="963085" y="5281544"/>
            <a:ext cx="10363199" cy="1362075"/>
          </a:xfrm>
        </p:spPr>
        <p:txBody>
          <a:bodyPr/>
          <a:lstStyle/>
          <a:p>
            <a:r>
              <a:rPr lang="en-US" dirty="0"/>
              <a:t>2023-24 NFHS Football information</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2024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2023</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2023-24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29, 2023  (NFHS Summer Meeting – Seattle, WA)</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4:30 p.m. (Pacific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25, 2023</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 Change Proposal Form Due</a:t>
            </a:r>
          </a:p>
          <a:p>
            <a:pPr lvl="1">
              <a:lnSpc>
                <a:spcPct val="80000"/>
              </a:lnSpc>
              <a:defRPr/>
            </a:pPr>
            <a:r>
              <a:rPr lang="en-US" dirty="0">
                <a:solidFill>
                  <a:srgbClr val="414B56"/>
                </a:solidFill>
              </a:rPr>
              <a:t>November 1, 2023</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Rules Committee Meeting</a:t>
            </a:r>
            <a:r>
              <a:rPr lang="en-US" sz="2400" dirty="0">
                <a:solidFill>
                  <a:srgbClr val="414B56"/>
                </a:solidFill>
              </a:rPr>
              <a:t> 	</a:t>
            </a:r>
          </a:p>
          <a:p>
            <a:pPr lvl="1">
              <a:lnSpc>
                <a:spcPct val="80000"/>
              </a:lnSpc>
              <a:defRPr/>
            </a:pPr>
            <a:r>
              <a:rPr lang="en-US" dirty="0">
                <a:solidFill>
                  <a:srgbClr val="414B56"/>
                </a:solidFill>
              </a:rPr>
              <a:t>January  14-16, 2024</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3BF53125-DAD8-5738-8F1C-1B79ECDD8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018" y="3566991"/>
            <a:ext cx="1828572" cy="2760785"/>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2023-24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EEEE8A47-0659-7F7C-6E79-DB2F56D3FDDE}"/>
              </a:ext>
            </a:extLst>
          </p:cNvPr>
          <p:cNvPicPr>
            <a:picLocks noChangeAspect="1"/>
          </p:cNvPicPr>
          <p:nvPr/>
        </p:nvPicPr>
        <p:blipFill rotWithShape="1">
          <a:blip r:embed="rId3"/>
          <a:srcRect l="15920" t="15509" r="67170" b="6101"/>
          <a:stretch/>
        </p:blipFill>
        <p:spPr>
          <a:xfrm>
            <a:off x="2553420" y="1998106"/>
            <a:ext cx="3280641" cy="4277279"/>
          </a:xfrm>
          <a:prstGeom prst="rect">
            <a:avLst/>
          </a:prstGeom>
          <a:ln w="28575">
            <a:solidFill>
              <a:schemeClr val="accent3">
                <a:lumMod val="75000"/>
              </a:schemeClr>
            </a:solidFill>
          </a:ln>
        </p:spPr>
      </p:pic>
    </p:spTree>
    <p:extLst>
      <p:ext uri="{BB962C8B-B14F-4D97-AF65-F5344CB8AC3E}">
        <p14:creationId xmlns:p14="http://schemas.microsoft.com/office/powerpoint/2010/main" val="296973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running on a race track&#10;&#10;Description automatically generated with low confidence">
            <a:extLst>
              <a:ext uri="{FF2B5EF4-FFF2-40B4-BE49-F238E27FC236}">
                <a16:creationId xmlns:a16="http://schemas.microsoft.com/office/drawing/2014/main" id="{380A025D-B1B3-B891-938C-276BC92C7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81BCEA73-804E-C33E-2BFE-C816B4AEC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8" name="Picture 7" descr="A picture containing text, person, sport, crowd&#10;&#10;Description automatically generated">
            <a:extLst>
              <a:ext uri="{FF2B5EF4-FFF2-40B4-BE49-F238E27FC236}">
                <a16:creationId xmlns:a16="http://schemas.microsoft.com/office/drawing/2014/main" id="{2F05FE73-301D-5411-9D8A-46A1C05BA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9" name="Picture 8" descr="A group of people playing water polo&#10;&#10;Description automatically generated with low confidence">
            <a:extLst>
              <a:ext uri="{FF2B5EF4-FFF2-40B4-BE49-F238E27FC236}">
                <a16:creationId xmlns:a16="http://schemas.microsoft.com/office/drawing/2014/main" id="{F8083428-3725-796B-4ACD-1601FE067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0" name="Picture 9" descr="A magazine cover with a person playing tennis&#10;&#10;Description automatically generated with low confidence">
            <a:extLst>
              <a:ext uri="{FF2B5EF4-FFF2-40B4-BE49-F238E27FC236}">
                <a16:creationId xmlns:a16="http://schemas.microsoft.com/office/drawing/2014/main" id="{767661DE-D028-7067-FCCF-C4419209D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11" name="Picture 10" descr="Calendar&#10;&#10;Description automatically generated">
            <a:extLst>
              <a:ext uri="{FF2B5EF4-FFF2-40B4-BE49-F238E27FC236}">
                <a16:creationId xmlns:a16="http://schemas.microsoft.com/office/drawing/2014/main" id="{1424C7B7-B6D2-8358-0268-EC45F05A5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2" name="Picture 11" descr="A person holding a tennis racket&#10;&#10;Description automatically generated with medium confidence">
            <a:extLst>
              <a:ext uri="{FF2B5EF4-FFF2-40B4-BE49-F238E27FC236}">
                <a16:creationId xmlns:a16="http://schemas.microsoft.com/office/drawing/2014/main" id="{4FA82D46-76F6-FE8E-566F-DCC308653E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A5C5D402-A547-B305-9161-726D6A3EEB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4" name="Picture 13" descr="A football player kicking a ball&#10;&#10;Description automatically generated with medium confidence">
            <a:extLst>
              <a:ext uri="{FF2B5EF4-FFF2-40B4-BE49-F238E27FC236}">
                <a16:creationId xmlns:a16="http://schemas.microsoft.com/office/drawing/2014/main" id="{CFA0DC6D-0249-E87C-1F67-981880FA4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AC2A3DC4-F55C-1431-9873-4D0F681763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8C62057E-E160-7244-0C10-DB54081AC93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7" name="Picture 16" descr="A picture containing text, sport, hitting, player&#10;&#10;Description automatically generated">
            <a:extLst>
              <a:ext uri="{FF2B5EF4-FFF2-40B4-BE49-F238E27FC236}">
                <a16:creationId xmlns:a16="http://schemas.microsoft.com/office/drawing/2014/main" id="{D56AFEA2-21B3-2781-0805-08A28D595A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8" name="Picture 17" descr="Text, qr code&#10;&#10;Description automatically generated">
            <a:extLst>
              <a:ext uri="{FF2B5EF4-FFF2-40B4-BE49-F238E27FC236}">
                <a16:creationId xmlns:a16="http://schemas.microsoft.com/office/drawing/2014/main" id="{46660BE4-4DAB-2E0F-47A5-CCBC691307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9" name="Picture 18" descr="A cover of a book&#10;&#10;Description automatically generated with low confidence">
            <a:extLst>
              <a:ext uri="{FF2B5EF4-FFF2-40B4-BE49-F238E27FC236}">
                <a16:creationId xmlns:a16="http://schemas.microsoft.com/office/drawing/2014/main" id="{6450D033-475A-0295-3816-76A18C6C3C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20" name="Picture 19" descr="A picture containing text, person, sign, green&#10;&#10;Description automatically generated">
            <a:extLst>
              <a:ext uri="{FF2B5EF4-FFF2-40B4-BE49-F238E27FC236}">
                <a16:creationId xmlns:a16="http://schemas.microsoft.com/office/drawing/2014/main" id="{A0372795-3EB7-5B91-5FC7-1C0056F184B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21" name="Picture 20" descr="A person playing tennis&#10;&#10;Description automatically generated with medium confidence">
            <a:extLst>
              <a:ext uri="{FF2B5EF4-FFF2-40B4-BE49-F238E27FC236}">
                <a16:creationId xmlns:a16="http://schemas.microsoft.com/office/drawing/2014/main" id="{09F749C8-0A36-4B08-A565-23825D61897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2" name="Picture 21" descr="A person wearing a helmet and running&#10;&#10;Description automatically generated with medium confidence">
            <a:extLst>
              <a:ext uri="{FF2B5EF4-FFF2-40B4-BE49-F238E27FC236}">
                <a16:creationId xmlns:a16="http://schemas.microsoft.com/office/drawing/2014/main" id="{C3B65076-7CEA-7D4A-E06C-046032DE45F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38" name="Picture 37" descr="Calendar&#10;&#10;Description automatically generated">
            <a:extLst>
              <a:ext uri="{FF2B5EF4-FFF2-40B4-BE49-F238E27FC236}">
                <a16:creationId xmlns:a16="http://schemas.microsoft.com/office/drawing/2014/main" id="{8840F7ED-D1D1-F5F0-304B-2154A9F1AC0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1142517" y="5241787"/>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RULES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VIDEO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OFFICIALS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Three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16</a:t>
            </a: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194,810</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$29M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05" y="3454659"/>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523393" y="531050"/>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52249A99-E08B-42CC-4310-7E3C5A3500F3}"/>
              </a:ext>
            </a:extLst>
          </p:cNvPr>
          <p:cNvSpPr txBox="1"/>
          <p:nvPr/>
        </p:nvSpPr>
        <p:spPr>
          <a:xfrm>
            <a:off x="8222889" y="602574"/>
            <a:ext cx="3459002" cy="49552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Mobil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Customized Game and Travel Fees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Mass Update Capabilities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Integrated Playoff Financial Reporting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Invoicing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Updated Financial Reporting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Playoff and Tournament Bracketing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Eligibility Tracking Notifications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Learn Integration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Coming Fall 2023:</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Exam Center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Team App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Form Builder</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543667" y="2560472"/>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553804" y="4316771"/>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descr="Chart&#10;&#10;Description automatically generated">
            <a:extLst>
              <a:ext uri="{FF2B5EF4-FFF2-40B4-BE49-F238E27FC236}">
                <a16:creationId xmlns:a16="http://schemas.microsoft.com/office/drawing/2014/main" id="{50F0DE1B-4A0B-C66E-F490-B2C3E8F1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53" y="3579618"/>
            <a:ext cx="1536887" cy="910164"/>
          </a:xfrm>
          <a:prstGeom prst="rect">
            <a:avLst/>
          </a:prstGeom>
        </p:spPr>
      </p:pic>
    </p:spTree>
    <p:extLst>
      <p:ext uri="{BB962C8B-B14F-4D97-AF65-F5344CB8AC3E}">
        <p14:creationId xmlns:p14="http://schemas.microsoft.com/office/powerpoint/2010/main" val="286750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Network</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dirty="0"/>
          </a:p>
        </p:txBody>
      </p:sp>
      <p:pic>
        <p:nvPicPr>
          <p:cNvPr id="3" name="Picture 2" descr="Logo&#10;&#10;Description automatically generated">
            <a:extLst>
              <a:ext uri="{FF2B5EF4-FFF2-40B4-BE49-F238E27FC236}">
                <a16:creationId xmlns:a16="http://schemas.microsoft.com/office/drawing/2014/main" id="{CBB52175-6DE5-3EB4-8344-6CD6B334D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81" y="4850504"/>
            <a:ext cx="1269202" cy="1482725"/>
          </a:xfrm>
          <a:prstGeom prst="rect">
            <a:avLst/>
          </a:prstGeom>
        </p:spPr>
      </p:pic>
    </p:spTree>
    <p:extLst>
      <p:ext uri="{BB962C8B-B14F-4D97-AF65-F5344CB8AC3E}">
        <p14:creationId xmlns:p14="http://schemas.microsoft.com/office/powerpoint/2010/main" val="2851679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anose="020B0604020202020204"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a:xfrm>
            <a:off x="914400" y="5102641"/>
            <a:ext cx="10363200" cy="1362075"/>
          </a:xfrm>
        </p:spPr>
        <p:txBody>
          <a:bodyPr/>
          <a:lstStyle/>
          <a:p>
            <a:r>
              <a:rPr lang="en-US" dirty="0"/>
              <a:t>2023 </a:t>
            </a:r>
            <a:r>
              <a:rPr lang="en-US" dirty="0" err="1"/>
              <a:t>nfhs</a:t>
            </a:r>
            <a:r>
              <a:rPr lang="en-US" dirty="0"/>
              <a:t> 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78BA-D1C1-795C-298B-2B38C83D71A2}"/>
              </a:ext>
            </a:extLst>
          </p:cNvPr>
          <p:cNvSpPr>
            <a:spLocks noGrp="1"/>
          </p:cNvSpPr>
          <p:nvPr>
            <p:ph type="title"/>
          </p:nvPr>
        </p:nvSpPr>
        <p:spPr/>
        <p:txBody>
          <a:bodyPr/>
          <a:lstStyle/>
          <a:p>
            <a:r>
              <a:rPr lang="en-US" dirty="0"/>
              <a:t>Rule 1-5-3</a:t>
            </a:r>
            <a:r>
              <a:rPr lang="en-US" cap="none" dirty="0"/>
              <a:t>a(5)a 4, 5 (NEW)</a:t>
            </a:r>
            <a:br>
              <a:rPr lang="en-US" dirty="0"/>
            </a:br>
            <a:r>
              <a:rPr lang="en-US" dirty="0"/>
              <a:t>UNIFORM ADORNMENTS - TOWELS</a:t>
            </a:r>
          </a:p>
        </p:txBody>
      </p:sp>
      <p:sp>
        <p:nvSpPr>
          <p:cNvPr id="4" name="Footer Placeholder 3">
            <a:extLst>
              <a:ext uri="{FF2B5EF4-FFF2-40B4-BE49-F238E27FC236}">
                <a16:creationId xmlns:a16="http://schemas.microsoft.com/office/drawing/2014/main" id="{3F9D1445-D940-3E30-0AD7-7B14CCA35E4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 vector graphics&#10;&#10;Description automatically generated">
            <a:extLst>
              <a:ext uri="{FF2B5EF4-FFF2-40B4-BE49-F238E27FC236}">
                <a16:creationId xmlns:a16="http://schemas.microsoft.com/office/drawing/2014/main" id="{321BB74E-19F4-229A-DCCC-070E79AA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952" y="2033059"/>
            <a:ext cx="3201691" cy="4188880"/>
          </a:xfrm>
          <a:prstGeom prst="rect">
            <a:avLst/>
          </a:prstGeom>
        </p:spPr>
      </p:pic>
      <p:sp>
        <p:nvSpPr>
          <p:cNvPr id="6" name="Content Placeholder 2">
            <a:extLst>
              <a:ext uri="{FF2B5EF4-FFF2-40B4-BE49-F238E27FC236}">
                <a16:creationId xmlns:a16="http://schemas.microsoft.com/office/drawing/2014/main" id="{1B118ED8-9C4F-63A9-B124-1617B9F4458A}"/>
              </a:ext>
            </a:extLst>
          </p:cNvPr>
          <p:cNvSpPr txBox="1">
            <a:spLocks/>
          </p:cNvSpPr>
          <p:nvPr/>
        </p:nvSpPr>
        <p:spPr bwMode="auto">
          <a:xfrm>
            <a:off x="1378324" y="2061839"/>
            <a:ext cx="6677994" cy="4193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It is legal for a player to have one moisture-absorbing solid-colored towel that has no more than one visible manufacturer's logo/trademark reference that does not exceed 2¼ square inches and does not exceed 2¼ inches in any dimension; and has no more than one school logo/trademark reference that does not exceed 2¼ square inches and does not exceed 2¼ inches in any dimension.</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Towels do not have to be the same solid color for each player.</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230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2-29-1</a:t>
            </a:r>
            <a:br>
              <a:rPr lang="en-US" dirty="0"/>
            </a:br>
            <a:r>
              <a:rPr lang="en-US" dirty="0"/>
              <a:t>player out OF BOUNDS</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03928" y="5606473"/>
            <a:ext cx="10788072"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A2 is out of bounds as he has not had any body part touch inbounds.  Therefore, when A2 intentionally touches the ball after being out of bounds, he has caused the ball to become dead. The pass is incomplete and A2 is guilty of illegal participation.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12809B66-D7B6-F906-AC37-0789358732E0}"/>
              </a:ext>
            </a:extLst>
          </p:cNvPr>
          <p:cNvPicPr>
            <a:picLocks noChangeAspect="1"/>
          </p:cNvPicPr>
          <p:nvPr/>
        </p:nvPicPr>
        <p:blipFill rotWithShape="1">
          <a:blip r:embed="rId3">
            <a:extLst>
              <a:ext uri="{28A0092B-C50C-407E-A947-70E740481C1C}">
                <a14:useLocalDpi xmlns:a14="http://schemas.microsoft.com/office/drawing/2010/main" val="0"/>
              </a:ext>
            </a:extLst>
          </a:blip>
          <a:srcRect t="-28" b="8422"/>
          <a:stretch/>
        </p:blipFill>
        <p:spPr>
          <a:xfrm>
            <a:off x="4148897" y="1951348"/>
            <a:ext cx="4573121" cy="3655125"/>
          </a:xfrm>
          <a:prstGeom prst="rect">
            <a:avLst/>
          </a:prstGeom>
        </p:spPr>
      </p:pic>
    </p:spTree>
    <p:extLst>
      <p:ext uri="{BB962C8B-B14F-4D97-AF65-F5344CB8AC3E}">
        <p14:creationId xmlns:p14="http://schemas.microsoft.com/office/powerpoint/2010/main" val="4267396995"/>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5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5.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51CB075D-0BB5-487E-BBE4-3A479FBA6A20}" vid="{188D26EC-CDA3-4ACF-BD0A-56F328DD5AF5}"/>
    </a:ext>
  </a:extLst>
</a:theme>
</file>

<file path=ppt/theme/theme6.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204F1C87-BCE6-49B6-A04F-8EDD9B20C5D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2695</TotalTime>
  <Words>10757</Words>
  <Application>Microsoft Office PowerPoint</Application>
  <PresentationFormat>Widescreen</PresentationFormat>
  <Paragraphs>805</Paragraphs>
  <Slides>57</Slides>
  <Notes>57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57</vt:i4>
      </vt:variant>
    </vt:vector>
  </HeadingPairs>
  <TitlesOfParts>
    <vt:vector size="68" baseType="lpstr">
      <vt:lpstr>Acumin Pro Ultra Black</vt:lpstr>
      <vt:lpstr>Arial</vt:lpstr>
      <vt:lpstr>Calibri</vt:lpstr>
      <vt:lpstr>Courier New</vt:lpstr>
      <vt:lpstr>Wingdings</vt:lpstr>
      <vt:lpstr>Office Theme</vt:lpstr>
      <vt:lpstr>1_Office Theme</vt:lpstr>
      <vt:lpstr>2_Office Theme</vt:lpstr>
      <vt:lpstr>5_Office Theme</vt:lpstr>
      <vt:lpstr>3_Office Theme</vt:lpstr>
      <vt:lpstr>4_Office Theme</vt:lpstr>
      <vt:lpstr>2023 NFHS football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2023 nfhs football rules changes</vt:lpstr>
      <vt:lpstr>Nfhs football rules</vt:lpstr>
      <vt:lpstr>Rule 1-5-3a(5)a 4, 5 (NEW) UNIFORM ADORNMENTS - TOWELS</vt:lpstr>
      <vt:lpstr>Rule 2-29-1 player out OF BOUNDS</vt:lpstr>
      <vt:lpstr>Rule 2-32-16d (NEW), 9-4-3g DEFENSELESS RECEIVERS</vt:lpstr>
      <vt:lpstr>Rule 2-32-16d (NEW), 9-4-3g DEFENSELESS RECEIVERS</vt:lpstr>
      <vt:lpstr>Rule 2-32-16d (NEW), 9-4-3g DEFENSELESS RECEIVERS</vt:lpstr>
      <vt:lpstr>Rule 7-5-2d EXCEPTION 2a, c (NEW), TABLE 7-5-2 d EXCEPTION 2a, c (NEW), TABLE 7-5 (1) d EXCEPTION 2a, c (NEW) intentional grounding EXCEPTION</vt:lpstr>
      <vt:lpstr>TABLE 7-5 2c (DELETED), 7-5 PENALTY intentional pass interference</vt:lpstr>
      <vt:lpstr>Rule 10-4, Table 10-4 (NEW), 10-6 (DELETED) basic spot</vt:lpstr>
      <vt:lpstr>Rule 10-4-2d basic spot for running play penalty enforcement</vt:lpstr>
      <vt:lpstr>Rule 10-4-2e basic spot for running play penalty enforcement</vt:lpstr>
      <vt:lpstr>Rule 10-4-2f basic spot for running play penalty enforcement</vt:lpstr>
      <vt:lpstr>Rule 10-4-4d basic spot for running play penalty enforcement</vt:lpstr>
      <vt:lpstr>Rule 10-4-5e basic spot for running play penalty enforcement</vt:lpstr>
      <vt:lpstr>Rule 10-4-2d basic spot for running play penalty enforcement</vt:lpstr>
      <vt:lpstr>Rule 10-4-5f basic spot for running play penalty enforcement</vt:lpstr>
      <vt:lpstr>Rule 10-4-2d basic spot for running play penalty enforcement</vt:lpstr>
      <vt:lpstr>Rule 10-4-5f basic spot for running play penalty enforcement</vt:lpstr>
      <vt:lpstr>Six-player – rule 7g  (NEW) HANDING THE BALL FORWARD</vt:lpstr>
      <vt:lpstr>2023 nfhs football editorial changes</vt:lpstr>
      <vt:lpstr>2023 Nfhs football editorial changes</vt:lpstr>
      <vt:lpstr>2023 Nfhs football editorial changes</vt:lpstr>
      <vt:lpstr>2023 nfhs football rules reminders</vt:lpstr>
      <vt:lpstr>TEAM BOXES rule 1-2-3g NOTES 3. (NEW), TABLE 1-7 (3.) (New)</vt:lpstr>
      <vt:lpstr>Game balls rule 1-3-3</vt:lpstr>
      <vt:lpstr>Jersey numbers  rule 1-4-3, FIGURE 1-4-2, Rule 1-5-1c(1),         rule 7-2-5b EXCEPTIONS, RULE 7-5-6a</vt:lpstr>
      <vt:lpstr>CHOP BLOCK RULE 2-3-8</vt:lpstr>
      <vt:lpstr>Game clock option   RULE 3-4-7</vt:lpstr>
      <vt:lpstr>PLAY CLOCK RULE 3-6-1a(1)e EXCEPTION 2. (NEW)</vt:lpstr>
      <vt:lpstr>FOOTBALL JERSEY NUMBERS  RULE 1-5-1c(3)</vt:lpstr>
      <vt:lpstr>2024 - Football JERSEY numbers RULES 1-5-1c; 1-5-1c(6)</vt:lpstr>
      <vt:lpstr>2024 – Football JERSEY numbers RULES 1-5-1c; 1-5-1c(6)</vt:lpstr>
      <vt:lpstr>2024 – Football JERSEY numbers RULES 1-5-1c; 1-5-1c(6)</vt:lpstr>
      <vt:lpstr>2024 – Football JERSEY numbers  RULES 1-5-1c, 1-5-1c(6)</vt:lpstr>
      <vt:lpstr>2023 nfhs football points of emphasis</vt:lpstr>
      <vt:lpstr>2023 nfhs football points of emphasis</vt:lpstr>
      <vt:lpstr>HELPING THE RUNNER</vt:lpstr>
      <vt:lpstr>COMMUNICATION BETWEEN COACHES AND GAME OFFICIALS</vt:lpstr>
      <vt:lpstr>GAME MANAGEMENT</vt:lpstr>
      <vt:lpstr>2023-24 NFHS Football information</vt:lpstr>
      <vt:lpstr>2024 nfhs football rule change  proposal online form</vt:lpstr>
      <vt:lpstr>2023-24 nfhs football information</vt:lpstr>
      <vt:lpstr>Nfhs suggested guidelines For management of concussion in sports</vt:lpstr>
      <vt:lpstr>NFHS OFFICIALS Education </vt:lpstr>
      <vt:lpstr>PowerPoint Presentation</vt:lpstr>
      <vt:lpstr>PowerPoint Presentation</vt:lpstr>
      <vt:lpstr> NFHS Learning Center</vt:lpstr>
      <vt:lpstr>PowerPoint Presentation</vt:lpstr>
      <vt:lpstr> NFHS Network</vt:lpstr>
      <vt:lpstr>NFHS Network</vt:lpstr>
      <vt:lpstr>Thank You</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William Riccio</cp:lastModifiedBy>
  <cp:revision>435</cp:revision>
  <cp:lastPrinted>2023-05-22T19:16:49Z</cp:lastPrinted>
  <dcterms:created xsi:type="dcterms:W3CDTF">2020-02-12T19:35:51Z</dcterms:created>
  <dcterms:modified xsi:type="dcterms:W3CDTF">2023-08-01T12:17:58Z</dcterms:modified>
</cp:coreProperties>
</file>